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12192000" cy="6858000"/>
  <p:embeddedFontLst>
    <p:embeddedFont>
      <p:font typeface="Calibri" panose="020F0502020204030204" pitchFamily="34" charset="0"/>
      <p:regular r:id="rId15"/>
      <p:bold r:id="rId16"/>
      <p:italic r:id="rId17"/>
      <p:boldItalic r:id="rId18"/>
    </p:embeddedFont>
    <p:embeddedFont>
      <p:font typeface="Cambria Math" panose="02040503050406030204" pitchFamily="18" charset="0"/>
      <p:regular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0" roundtripDataSignature="AMtx7mj8TdGjXkMEJO7le6T51T/P+XiET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p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 name="Google Shape;42;p1: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1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14: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1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15: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8c6ad44ca1_0_21:notes"/>
          <p:cNvSpPr>
            <a:spLocks noGrp="1" noRot="1" noChangeAspect="1"/>
          </p:cNvSpPr>
          <p:nvPr>
            <p:ph type="sldImg" idx="2"/>
          </p:nvPr>
        </p:nvSpPr>
        <p:spPr>
          <a:xfrm>
            <a:off x="2032400" y="514350"/>
            <a:ext cx="81285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8c6ad44ca1_0_2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 name="Google Shape;48;p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 name="Google Shape;55;p6: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 name="Google Shape;62;p7: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 name="Google Shape;72;p9: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1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 name="Google Shape;78;p10: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1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p11: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1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p12: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1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p13: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76"/>
          <p:cNvSpPr txBox="1">
            <a:spLocks noGrp="1"/>
          </p:cNvSpPr>
          <p:nvPr>
            <p:ph type="title"/>
          </p:nvPr>
        </p:nvSpPr>
        <p:spPr>
          <a:xfrm>
            <a:off x="5219694" y="213641"/>
            <a:ext cx="1464945" cy="756919"/>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800" b="0" i="0">
                <a:solidFill>
                  <a:srgbClr val="FF0000"/>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76"/>
          <p:cNvSpPr txBox="1">
            <a:spLocks noGrp="1"/>
          </p:cNvSpPr>
          <p:nvPr>
            <p:ph type="body" idx="1"/>
          </p:nvPr>
        </p:nvSpPr>
        <p:spPr>
          <a:xfrm>
            <a:off x="2632106" y="1665922"/>
            <a:ext cx="6927786" cy="2309495"/>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6000" b="0" i="0">
                <a:solidFill>
                  <a:srgbClr val="FF0000"/>
                </a:solidFill>
                <a:latin typeface="Calibri"/>
                <a:ea typeface="Calibri"/>
                <a:cs typeface="Calibri"/>
                <a:sym typeface="Calibri"/>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4" name="Google Shape;14;p76"/>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76"/>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76"/>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b="0" i="0" u="none" strike="noStrike" cap="none">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7"/>
        <p:cNvGrpSpPr/>
        <p:nvPr/>
      </p:nvGrpSpPr>
      <p:grpSpPr>
        <a:xfrm>
          <a:off x="0" y="0"/>
          <a:ext cx="0" cy="0"/>
          <a:chOff x="0" y="0"/>
          <a:chExt cx="0" cy="0"/>
        </a:xfrm>
      </p:grpSpPr>
      <p:sp>
        <p:nvSpPr>
          <p:cNvPr id="18" name="Google Shape;18;p77"/>
          <p:cNvSpPr txBox="1">
            <a:spLocks noGrp="1"/>
          </p:cNvSpPr>
          <p:nvPr>
            <p:ph type="title"/>
          </p:nvPr>
        </p:nvSpPr>
        <p:spPr>
          <a:xfrm>
            <a:off x="5219694" y="213641"/>
            <a:ext cx="1464945" cy="756919"/>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800" b="0" i="0">
                <a:solidFill>
                  <a:srgbClr val="FF0000"/>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77"/>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77"/>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77"/>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b="0" i="0" u="none" strike="noStrike" cap="none">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2"/>
        <p:cNvGrpSpPr/>
        <p:nvPr/>
      </p:nvGrpSpPr>
      <p:grpSpPr>
        <a:xfrm>
          <a:off x="0" y="0"/>
          <a:ext cx="0" cy="0"/>
          <a:chOff x="0" y="0"/>
          <a:chExt cx="0" cy="0"/>
        </a:xfrm>
      </p:grpSpPr>
      <p:sp>
        <p:nvSpPr>
          <p:cNvPr id="23" name="Google Shape;23;p78"/>
          <p:cNvSpPr txBox="1">
            <a:spLocks noGrp="1"/>
          </p:cNvSpPr>
          <p:nvPr>
            <p:ph type="ctrTitle"/>
          </p:nvPr>
        </p:nvSpPr>
        <p:spPr>
          <a:xfrm>
            <a:off x="4132938" y="187440"/>
            <a:ext cx="3926123" cy="6350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000" b="0" i="0">
                <a:solidFill>
                  <a:srgbClr val="FF0000"/>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78"/>
          <p:cNvSpPr txBox="1">
            <a:spLocks noGrp="1"/>
          </p:cNvSpPr>
          <p:nvPr>
            <p:ph type="subTitle" idx="1"/>
          </p:nvPr>
        </p:nvSpPr>
        <p:spPr>
          <a:xfrm>
            <a:off x="1828800" y="3840480"/>
            <a:ext cx="8534400" cy="17145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78"/>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78"/>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78"/>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b="0" i="0" u="none" strike="noStrike" cap="none">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8"/>
        <p:cNvGrpSpPr/>
        <p:nvPr/>
      </p:nvGrpSpPr>
      <p:grpSpPr>
        <a:xfrm>
          <a:off x="0" y="0"/>
          <a:ext cx="0" cy="0"/>
          <a:chOff x="0" y="0"/>
          <a:chExt cx="0" cy="0"/>
        </a:xfrm>
      </p:grpSpPr>
      <p:sp>
        <p:nvSpPr>
          <p:cNvPr id="29" name="Google Shape;29;p79"/>
          <p:cNvSpPr txBox="1">
            <a:spLocks noGrp="1"/>
          </p:cNvSpPr>
          <p:nvPr>
            <p:ph type="title"/>
          </p:nvPr>
        </p:nvSpPr>
        <p:spPr>
          <a:xfrm>
            <a:off x="5219694" y="213641"/>
            <a:ext cx="1464945" cy="756919"/>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800" b="0" i="0">
                <a:solidFill>
                  <a:srgbClr val="FF0000"/>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79"/>
          <p:cNvSpPr txBox="1">
            <a:spLocks noGrp="1"/>
          </p:cNvSpPr>
          <p:nvPr>
            <p:ph type="body" idx="1"/>
          </p:nvPr>
        </p:nvSpPr>
        <p:spPr>
          <a:xfrm>
            <a:off x="609600" y="1577340"/>
            <a:ext cx="530352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1" name="Google Shape;31;p79"/>
          <p:cNvSpPr txBox="1">
            <a:spLocks noGrp="1"/>
          </p:cNvSpPr>
          <p:nvPr>
            <p:ph type="body" idx="2"/>
          </p:nvPr>
        </p:nvSpPr>
        <p:spPr>
          <a:xfrm>
            <a:off x="6278880" y="1577340"/>
            <a:ext cx="530352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2" name="Google Shape;32;p79"/>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79"/>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79"/>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Blank">
  <p:cSld name="Blank">
    <p:bg>
      <p:bgPr>
        <a:solidFill>
          <a:schemeClr val="lt1"/>
        </a:solidFill>
        <a:effectLst/>
      </p:bgPr>
    </p:bg>
    <p:spTree>
      <p:nvGrpSpPr>
        <p:cNvPr id="1" name="Shape 35"/>
        <p:cNvGrpSpPr/>
        <p:nvPr/>
      </p:nvGrpSpPr>
      <p:grpSpPr>
        <a:xfrm>
          <a:off x="0" y="0"/>
          <a:ext cx="0" cy="0"/>
          <a:chOff x="0" y="0"/>
          <a:chExt cx="0" cy="0"/>
        </a:xfrm>
      </p:grpSpPr>
      <p:sp>
        <p:nvSpPr>
          <p:cNvPr id="36" name="Google Shape;36;p80"/>
          <p:cNvSpPr/>
          <p:nvPr/>
        </p:nvSpPr>
        <p:spPr>
          <a:xfrm>
            <a:off x="6106185" y="4524912"/>
            <a:ext cx="733425" cy="282575"/>
          </a:xfrm>
          <a:custGeom>
            <a:avLst/>
            <a:gdLst/>
            <a:ahLst/>
            <a:cxnLst/>
            <a:rect l="l" t="t" r="r" b="b"/>
            <a:pathLst>
              <a:path w="733425" h="282575" extrusionOk="0">
                <a:moveTo>
                  <a:pt x="643284" y="0"/>
                </a:moveTo>
                <a:lnTo>
                  <a:pt x="639265" y="11459"/>
                </a:lnTo>
                <a:lnTo>
                  <a:pt x="655609" y="18552"/>
                </a:lnTo>
                <a:lnTo>
                  <a:pt x="669664" y="28370"/>
                </a:lnTo>
                <a:lnTo>
                  <a:pt x="698201" y="73878"/>
                </a:lnTo>
                <a:lnTo>
                  <a:pt x="706536" y="115662"/>
                </a:lnTo>
                <a:lnTo>
                  <a:pt x="707577" y="139749"/>
                </a:lnTo>
                <a:lnTo>
                  <a:pt x="706531" y="164650"/>
                </a:lnTo>
                <a:lnTo>
                  <a:pt x="698160" y="207587"/>
                </a:lnTo>
                <a:lnTo>
                  <a:pt x="669683" y="253826"/>
                </a:lnTo>
                <a:lnTo>
                  <a:pt x="639712" y="270866"/>
                </a:lnTo>
                <a:lnTo>
                  <a:pt x="643284" y="282327"/>
                </a:lnTo>
                <a:lnTo>
                  <a:pt x="681793" y="264263"/>
                </a:lnTo>
                <a:lnTo>
                  <a:pt x="710109" y="232990"/>
                </a:lnTo>
                <a:lnTo>
                  <a:pt x="727521" y="191113"/>
                </a:lnTo>
                <a:lnTo>
                  <a:pt x="733325" y="141237"/>
                </a:lnTo>
                <a:lnTo>
                  <a:pt x="731870" y="115355"/>
                </a:lnTo>
                <a:lnTo>
                  <a:pt x="720224" y="69479"/>
                </a:lnTo>
                <a:lnTo>
                  <a:pt x="697127" y="32133"/>
                </a:lnTo>
                <a:lnTo>
                  <a:pt x="663752" y="7390"/>
                </a:lnTo>
                <a:lnTo>
                  <a:pt x="643284" y="0"/>
                </a:lnTo>
                <a:close/>
              </a:path>
              <a:path w="733425" h="282575" extrusionOk="0">
                <a:moveTo>
                  <a:pt x="90040" y="0"/>
                </a:moveTo>
                <a:lnTo>
                  <a:pt x="51624" y="18101"/>
                </a:lnTo>
                <a:lnTo>
                  <a:pt x="23291" y="49485"/>
                </a:lnTo>
                <a:lnTo>
                  <a:pt x="5822" y="91436"/>
                </a:lnTo>
                <a:lnTo>
                  <a:pt x="0" y="141237"/>
                </a:lnTo>
                <a:lnTo>
                  <a:pt x="1450" y="167175"/>
                </a:lnTo>
                <a:lnTo>
                  <a:pt x="13059" y="213051"/>
                </a:lnTo>
                <a:lnTo>
                  <a:pt x="36099" y="250277"/>
                </a:lnTo>
                <a:lnTo>
                  <a:pt x="69511" y="274946"/>
                </a:lnTo>
                <a:lnTo>
                  <a:pt x="90040" y="282327"/>
                </a:lnTo>
                <a:lnTo>
                  <a:pt x="93612" y="270866"/>
                </a:lnTo>
                <a:lnTo>
                  <a:pt x="77525" y="263742"/>
                </a:lnTo>
                <a:lnTo>
                  <a:pt x="63642" y="253826"/>
                </a:lnTo>
                <a:lnTo>
                  <a:pt x="35165" y="207587"/>
                </a:lnTo>
                <a:lnTo>
                  <a:pt x="26793" y="164650"/>
                </a:lnTo>
                <a:lnTo>
                  <a:pt x="25746" y="139749"/>
                </a:lnTo>
                <a:lnTo>
                  <a:pt x="26793" y="115662"/>
                </a:lnTo>
                <a:lnTo>
                  <a:pt x="35165" y="73878"/>
                </a:lnTo>
                <a:lnTo>
                  <a:pt x="63753" y="28370"/>
                </a:lnTo>
                <a:lnTo>
                  <a:pt x="94058" y="11459"/>
                </a:lnTo>
                <a:lnTo>
                  <a:pt x="9004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 name="Google Shape;37;p80"/>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80"/>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80"/>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75"/>
          <p:cNvSpPr txBox="1">
            <a:spLocks noGrp="1"/>
          </p:cNvSpPr>
          <p:nvPr>
            <p:ph type="title"/>
          </p:nvPr>
        </p:nvSpPr>
        <p:spPr>
          <a:xfrm>
            <a:off x="5219694" y="213641"/>
            <a:ext cx="1464945" cy="756919"/>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4800" b="0" i="0" u="none" strike="noStrike" cap="none">
                <a:solidFill>
                  <a:srgbClr val="FF0000"/>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75"/>
          <p:cNvSpPr txBox="1">
            <a:spLocks noGrp="1"/>
          </p:cNvSpPr>
          <p:nvPr>
            <p:ph type="body" idx="1"/>
          </p:nvPr>
        </p:nvSpPr>
        <p:spPr>
          <a:xfrm>
            <a:off x="2632106" y="1665922"/>
            <a:ext cx="6927786" cy="2309495"/>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6000" b="0" i="0" u="none" strike="noStrike" cap="none">
                <a:solidFill>
                  <a:srgbClr val="FF0000"/>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75"/>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75"/>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75"/>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b="0" i="0" u="none" strike="noStrike" cap="none">
                <a:solidFill>
                  <a:srgbClr val="888888"/>
                </a:solidFill>
                <a:latin typeface="Calibri"/>
                <a:ea typeface="Calibri"/>
                <a:cs typeface="Calibri"/>
                <a:sym typeface="Calibri"/>
              </a:defRPr>
            </a:lvl1pPr>
            <a:lvl2pPr marL="0" marR="0" lvl="1" indent="0" algn="r" rtl="0">
              <a:spcBef>
                <a:spcPts val="0"/>
              </a:spcBef>
              <a:buNone/>
              <a:defRPr sz="1800" b="0" i="0" u="none" strike="noStrike" cap="none">
                <a:solidFill>
                  <a:srgbClr val="888888"/>
                </a:solidFill>
                <a:latin typeface="Calibri"/>
                <a:ea typeface="Calibri"/>
                <a:cs typeface="Calibri"/>
                <a:sym typeface="Calibri"/>
              </a:defRPr>
            </a:lvl2pPr>
            <a:lvl3pPr marL="0" marR="0" lvl="2" indent="0" algn="r" rtl="0">
              <a:spcBef>
                <a:spcPts val="0"/>
              </a:spcBef>
              <a:buNone/>
              <a:defRPr sz="1800" b="0" i="0" u="none" strike="noStrike" cap="none">
                <a:solidFill>
                  <a:srgbClr val="888888"/>
                </a:solidFill>
                <a:latin typeface="Calibri"/>
                <a:ea typeface="Calibri"/>
                <a:cs typeface="Calibri"/>
                <a:sym typeface="Calibri"/>
              </a:defRPr>
            </a:lvl3pPr>
            <a:lvl4pPr marL="0" marR="0" lvl="3" indent="0" algn="r" rtl="0">
              <a:spcBef>
                <a:spcPts val="0"/>
              </a:spcBef>
              <a:buNone/>
              <a:defRPr sz="1800" b="0" i="0" u="none" strike="noStrike" cap="none">
                <a:solidFill>
                  <a:srgbClr val="888888"/>
                </a:solidFill>
                <a:latin typeface="Calibri"/>
                <a:ea typeface="Calibri"/>
                <a:cs typeface="Calibri"/>
                <a:sym typeface="Calibri"/>
              </a:defRPr>
            </a:lvl4pPr>
            <a:lvl5pPr marL="0" marR="0" lvl="4" indent="0" algn="r" rtl="0">
              <a:spcBef>
                <a:spcPts val="0"/>
              </a:spcBef>
              <a:buNone/>
              <a:defRPr sz="1800" b="0" i="0" u="none" strike="noStrike" cap="none">
                <a:solidFill>
                  <a:srgbClr val="888888"/>
                </a:solidFill>
                <a:latin typeface="Calibri"/>
                <a:ea typeface="Calibri"/>
                <a:cs typeface="Calibri"/>
                <a:sym typeface="Calibri"/>
              </a:defRPr>
            </a:lvl5pPr>
            <a:lvl6pPr marL="0" marR="0" lvl="5" indent="0" algn="r" rtl="0">
              <a:spcBef>
                <a:spcPts val="0"/>
              </a:spcBef>
              <a:buNone/>
              <a:defRPr sz="1800" b="0" i="0" u="none" strike="noStrike" cap="none">
                <a:solidFill>
                  <a:srgbClr val="888888"/>
                </a:solidFill>
                <a:latin typeface="Calibri"/>
                <a:ea typeface="Calibri"/>
                <a:cs typeface="Calibri"/>
                <a:sym typeface="Calibri"/>
              </a:defRPr>
            </a:lvl6pPr>
            <a:lvl7pPr marL="0" marR="0" lvl="6" indent="0" algn="r" rtl="0">
              <a:spcBef>
                <a:spcPts val="0"/>
              </a:spcBef>
              <a:buNone/>
              <a:defRPr sz="1800" b="0" i="0" u="none" strike="noStrike" cap="none">
                <a:solidFill>
                  <a:srgbClr val="888888"/>
                </a:solidFill>
                <a:latin typeface="Calibri"/>
                <a:ea typeface="Calibri"/>
                <a:cs typeface="Calibri"/>
                <a:sym typeface="Calibri"/>
              </a:defRPr>
            </a:lvl7pPr>
            <a:lvl8pPr marL="0" marR="0" lvl="7" indent="0" algn="r" rtl="0">
              <a:spcBef>
                <a:spcPts val="0"/>
              </a:spcBef>
              <a:buNone/>
              <a:defRPr sz="1800" b="0" i="0" u="none" strike="noStrike" cap="none">
                <a:solidFill>
                  <a:srgbClr val="888888"/>
                </a:solidFill>
                <a:latin typeface="Calibri"/>
                <a:ea typeface="Calibri"/>
                <a:cs typeface="Calibri"/>
                <a:sym typeface="Calibri"/>
              </a:defRPr>
            </a:lvl8pPr>
            <a:lvl9pPr marL="0" marR="0" lvl="8" indent="0" algn="r" rtl="0">
              <a:spcBef>
                <a:spcPts val="0"/>
              </a:spcBef>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s://developers.google.com/machine-learning/glossary#cross-entropy"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43"/>
        <p:cNvGrpSpPr/>
        <p:nvPr/>
      </p:nvGrpSpPr>
      <p:grpSpPr>
        <a:xfrm>
          <a:off x="0" y="0"/>
          <a:ext cx="0" cy="0"/>
          <a:chOff x="0" y="0"/>
          <a:chExt cx="0" cy="0"/>
        </a:xfrm>
      </p:grpSpPr>
      <p:sp>
        <p:nvSpPr>
          <p:cNvPr id="44" name="Google Shape;44;p1"/>
          <p:cNvSpPr txBox="1">
            <a:spLocks noGrp="1"/>
          </p:cNvSpPr>
          <p:nvPr>
            <p:ph type="body" idx="1"/>
          </p:nvPr>
        </p:nvSpPr>
        <p:spPr>
          <a:xfrm>
            <a:off x="1517925" y="1818800"/>
            <a:ext cx="8965800" cy="1319400"/>
          </a:xfrm>
          <a:prstGeom prst="rect">
            <a:avLst/>
          </a:prstGeom>
          <a:noFill/>
          <a:ln>
            <a:noFill/>
          </a:ln>
        </p:spPr>
        <p:txBody>
          <a:bodyPr spcFirstLastPara="1" wrap="square" lIns="0" tIns="114300" rIns="0" bIns="0" anchor="t" anchorCtr="0">
            <a:spAutoFit/>
          </a:bodyPr>
          <a:lstStyle/>
          <a:p>
            <a:pPr marL="6350" marR="5080" lvl="0" indent="0" algn="ctr" rtl="0">
              <a:lnSpc>
                <a:spcPct val="108333"/>
              </a:lnSpc>
              <a:spcBef>
                <a:spcPts val="0"/>
              </a:spcBef>
              <a:spcAft>
                <a:spcPts val="0"/>
              </a:spcAft>
              <a:buNone/>
            </a:pPr>
            <a:r>
              <a:rPr lang="en-US" sz="4000">
                <a:solidFill>
                  <a:schemeClr val="dk1"/>
                </a:solidFill>
              </a:rPr>
              <a:t>Generative Adversarial  Networks (GANs)</a:t>
            </a:r>
            <a:endParaRPr sz="4000">
              <a:solidFill>
                <a:schemeClr val="dk1"/>
              </a:solidFill>
            </a:endParaRPr>
          </a:p>
          <a:p>
            <a:pPr marL="0" lvl="0" indent="0" algn="ctr" rtl="0">
              <a:lnSpc>
                <a:spcPct val="100000"/>
              </a:lnSpc>
              <a:spcBef>
                <a:spcPts val="1305"/>
              </a:spcBef>
              <a:spcAft>
                <a:spcPts val="0"/>
              </a:spcAft>
              <a:buNone/>
            </a:pPr>
            <a:endParaRPr sz="2400">
              <a:solidFill>
                <a:schemeClr val="dk1"/>
              </a:solidFill>
              <a:latin typeface="Calibri"/>
              <a:ea typeface="Calibri"/>
              <a:cs typeface="Calibri"/>
              <a:sym typeface="Calibri"/>
            </a:endParaRPr>
          </a:p>
        </p:txBody>
      </p:sp>
      <p:sp>
        <p:nvSpPr>
          <p:cNvPr id="45" name="Google Shape;45;p1"/>
          <p:cNvSpPr txBox="1"/>
          <p:nvPr/>
        </p:nvSpPr>
        <p:spPr>
          <a:xfrm>
            <a:off x="8070125" y="2738000"/>
            <a:ext cx="2216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latin typeface="Calibri"/>
                <a:ea typeface="Calibri"/>
                <a:cs typeface="Calibri"/>
                <a:sym typeface="Calibri"/>
              </a:rPr>
              <a:t>Date: 14.11.2022</a:t>
            </a:r>
            <a:endParaRPr sz="2000">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14"/>
        <p:cNvGrpSpPr/>
        <p:nvPr/>
      </p:nvGrpSpPr>
      <p:grpSpPr>
        <a:xfrm>
          <a:off x="0" y="0"/>
          <a:ext cx="0" cy="0"/>
          <a:chOff x="0" y="0"/>
          <a:chExt cx="0" cy="0"/>
        </a:xfrm>
      </p:grpSpPr>
      <p:sp>
        <p:nvSpPr>
          <p:cNvPr id="115" name="Google Shape;115;p14"/>
          <p:cNvSpPr txBox="1">
            <a:spLocks noGrp="1"/>
          </p:cNvSpPr>
          <p:nvPr>
            <p:ph type="title"/>
          </p:nvPr>
        </p:nvSpPr>
        <p:spPr>
          <a:xfrm>
            <a:off x="3123220" y="954525"/>
            <a:ext cx="6146400" cy="474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a:solidFill>
                  <a:schemeClr val="dk1"/>
                </a:solidFill>
              </a:rPr>
              <a:t>             Loss Function </a:t>
            </a:r>
            <a:endParaRPr sz="3000">
              <a:solidFill>
                <a:schemeClr val="dk1"/>
              </a:solidFill>
            </a:endParaRPr>
          </a:p>
        </p:txBody>
      </p:sp>
      <p:pic>
        <p:nvPicPr>
          <p:cNvPr id="116" name="Google Shape;116;p14"/>
          <p:cNvPicPr preferRelativeResize="0"/>
          <p:nvPr/>
        </p:nvPicPr>
        <p:blipFill>
          <a:blip r:embed="rId3">
            <a:alphaModFix/>
          </a:blip>
          <a:stretch>
            <a:fillRect/>
          </a:stretch>
        </p:blipFill>
        <p:spPr>
          <a:xfrm>
            <a:off x="3228875" y="3994425"/>
            <a:ext cx="3857625" cy="342900"/>
          </a:xfrm>
          <a:prstGeom prst="rect">
            <a:avLst/>
          </a:prstGeom>
          <a:noFill/>
          <a:ln>
            <a:noFill/>
          </a:ln>
        </p:spPr>
      </p:pic>
      <p:sp>
        <p:nvSpPr>
          <p:cNvPr id="117" name="Google Shape;117;p14"/>
          <p:cNvSpPr txBox="1"/>
          <p:nvPr/>
        </p:nvSpPr>
        <p:spPr>
          <a:xfrm>
            <a:off x="1263750" y="4422750"/>
            <a:ext cx="9664500" cy="923400"/>
          </a:xfrm>
          <a:prstGeom prst="rect">
            <a:avLst/>
          </a:prstGeom>
          <a:noFill/>
          <a:ln>
            <a:noFill/>
          </a:ln>
        </p:spPr>
        <p:txBody>
          <a:bodyPr spcFirstLastPara="1" wrap="square" lIns="91425" tIns="91425" rIns="91425" bIns="91425" anchor="t" anchorCtr="0">
            <a:spAutoFit/>
          </a:bodyPr>
          <a:lstStyle/>
          <a:p>
            <a:pPr marL="0" lvl="0" indent="-152400" algn="l" rtl="0">
              <a:spcBef>
                <a:spcPts val="0"/>
              </a:spcBef>
              <a:spcAft>
                <a:spcPts val="0"/>
              </a:spcAft>
              <a:buClr>
                <a:srgbClr val="202124"/>
              </a:buClr>
              <a:buSzPts val="2400"/>
              <a:buFont typeface="Calibri"/>
              <a:buChar char="•"/>
            </a:pPr>
            <a:r>
              <a:rPr lang="en-US" sz="2400">
                <a:solidFill>
                  <a:srgbClr val="202124"/>
                </a:solidFill>
                <a:latin typeface="Calibri"/>
                <a:ea typeface="Calibri"/>
                <a:cs typeface="Calibri"/>
                <a:sym typeface="Calibri"/>
              </a:rPr>
              <a:t>The formula derives from the</a:t>
            </a:r>
            <a:r>
              <a:rPr lang="en-US" sz="2400">
                <a:solidFill>
                  <a:schemeClr val="dk1"/>
                </a:solidFill>
                <a:latin typeface="Calibri"/>
                <a:ea typeface="Calibri"/>
                <a:cs typeface="Calibri"/>
                <a:sym typeface="Calibri"/>
              </a:rPr>
              <a:t> </a:t>
            </a:r>
            <a:r>
              <a:rPr lang="en-US" sz="24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cross-entropy</a:t>
            </a:r>
            <a:r>
              <a:rPr lang="en-US" sz="2400">
                <a:solidFill>
                  <a:schemeClr val="dk1"/>
                </a:solidFill>
                <a:latin typeface="Calibri"/>
                <a:ea typeface="Calibri"/>
                <a:cs typeface="Calibri"/>
                <a:sym typeface="Calibri"/>
              </a:rPr>
              <a:t> </a:t>
            </a:r>
            <a:r>
              <a:rPr lang="en-US" sz="2400">
                <a:solidFill>
                  <a:srgbClr val="202124"/>
                </a:solidFill>
                <a:latin typeface="Calibri"/>
                <a:ea typeface="Calibri"/>
                <a:cs typeface="Calibri"/>
                <a:sym typeface="Calibri"/>
              </a:rPr>
              <a:t>between the real and generated distributions.</a:t>
            </a:r>
            <a:endParaRPr sz="2400"/>
          </a:p>
        </p:txBody>
      </p:sp>
      <p:sp>
        <p:nvSpPr>
          <p:cNvPr id="118" name="Google Shape;118;p14"/>
          <p:cNvSpPr txBox="1"/>
          <p:nvPr/>
        </p:nvSpPr>
        <p:spPr>
          <a:xfrm>
            <a:off x="293925" y="1807313"/>
            <a:ext cx="11805000" cy="1571100"/>
          </a:xfrm>
          <a:prstGeom prst="rect">
            <a:avLst/>
          </a:prstGeom>
          <a:noFill/>
          <a:ln>
            <a:noFill/>
          </a:ln>
        </p:spPr>
        <p:txBody>
          <a:bodyPr spcFirstLastPara="1" wrap="square" lIns="91425" tIns="91425" rIns="91425" bIns="91425" anchor="t" anchorCtr="0">
            <a:spAutoFit/>
          </a:bodyPr>
          <a:lstStyle/>
          <a:p>
            <a:pPr marL="0" lvl="0" indent="0" algn="l" rtl="0">
              <a:lnSpc>
                <a:spcPct val="118892"/>
              </a:lnSpc>
              <a:spcBef>
                <a:spcPts val="0"/>
              </a:spcBef>
              <a:spcAft>
                <a:spcPts val="0"/>
              </a:spcAft>
              <a:buNone/>
            </a:pPr>
            <a:r>
              <a:rPr lang="en-US" sz="2800">
                <a:solidFill>
                  <a:srgbClr val="1F4E79"/>
                </a:solidFill>
                <a:latin typeface="Calibri"/>
                <a:ea typeface="Calibri"/>
                <a:cs typeface="Calibri"/>
                <a:sym typeface="Calibri"/>
              </a:rPr>
              <a:t>     It is formulated as a </a:t>
            </a:r>
            <a:r>
              <a:rPr lang="en-US" sz="2800" b="1">
                <a:solidFill>
                  <a:srgbClr val="1F4E79"/>
                </a:solidFill>
                <a:latin typeface="Calibri"/>
                <a:ea typeface="Calibri"/>
                <a:cs typeface="Calibri"/>
                <a:sym typeface="Calibri"/>
              </a:rPr>
              <a:t>minimax game</a:t>
            </a:r>
            <a:r>
              <a:rPr lang="en-US" sz="2800">
                <a:solidFill>
                  <a:srgbClr val="1F4E79"/>
                </a:solidFill>
                <a:latin typeface="Calibri"/>
                <a:ea typeface="Calibri"/>
                <a:cs typeface="Calibri"/>
                <a:sym typeface="Calibri"/>
              </a:rPr>
              <a:t>, where:</a:t>
            </a:r>
            <a:endParaRPr sz="2800">
              <a:solidFill>
                <a:schemeClr val="dk1"/>
              </a:solidFill>
              <a:latin typeface="Calibri"/>
              <a:ea typeface="Calibri"/>
              <a:cs typeface="Calibri"/>
              <a:sym typeface="Calibri"/>
            </a:endParaRPr>
          </a:p>
          <a:p>
            <a:pPr marL="457200" lvl="0" indent="0" algn="l" rtl="0">
              <a:lnSpc>
                <a:spcPct val="117083"/>
              </a:lnSpc>
              <a:spcBef>
                <a:spcPts val="0"/>
              </a:spcBef>
              <a:spcAft>
                <a:spcPts val="0"/>
              </a:spcAft>
              <a:buNone/>
            </a:pPr>
            <a:r>
              <a:rPr lang="en-US" sz="2400">
                <a:solidFill>
                  <a:schemeClr val="dk1"/>
                </a:solidFill>
                <a:latin typeface="Calibri"/>
                <a:ea typeface="Calibri"/>
                <a:cs typeface="Calibri"/>
                <a:sym typeface="Calibri"/>
              </a:rPr>
              <a:t>The Discriminator is trying to maximize its reward </a:t>
            </a:r>
            <a:r>
              <a:rPr lang="en-US" sz="2800">
                <a:solidFill>
                  <a:schemeClr val="dk1"/>
                </a:solidFill>
                <a:latin typeface="Cambria Math"/>
                <a:ea typeface="Cambria Math"/>
                <a:cs typeface="Cambria Math"/>
                <a:sym typeface="Cambria Math"/>
              </a:rPr>
              <a:t>max 𝑉(𝐷, 𝐺)</a:t>
            </a:r>
            <a:endParaRPr>
              <a:solidFill>
                <a:schemeClr val="dk1"/>
              </a:solidFill>
            </a:endParaRPr>
          </a:p>
          <a:p>
            <a:pPr marL="457200" lvl="0" indent="0" algn="l" rtl="0">
              <a:lnSpc>
                <a:spcPct val="118333"/>
              </a:lnSpc>
              <a:spcBef>
                <a:spcPts val="0"/>
              </a:spcBef>
              <a:spcAft>
                <a:spcPts val="0"/>
              </a:spcAft>
              <a:buNone/>
            </a:pPr>
            <a:r>
              <a:rPr lang="en-US" sz="2400">
                <a:solidFill>
                  <a:schemeClr val="dk1"/>
                </a:solidFill>
                <a:latin typeface="Calibri"/>
                <a:ea typeface="Calibri"/>
                <a:cs typeface="Calibri"/>
                <a:sym typeface="Calibri"/>
              </a:rPr>
              <a:t>The Generator is trying to minimize Discriminator’s reward (or maximize its loss)</a:t>
            </a:r>
            <a:endParaRPr/>
          </a:p>
        </p:txBody>
      </p:sp>
      <p:sp>
        <p:nvSpPr>
          <p:cNvPr id="119" name="Google Shape;119;p14"/>
          <p:cNvSpPr txBox="1"/>
          <p:nvPr/>
        </p:nvSpPr>
        <p:spPr>
          <a:xfrm>
            <a:off x="414975" y="3756600"/>
            <a:ext cx="3658200" cy="968700"/>
          </a:xfrm>
          <a:prstGeom prst="rect">
            <a:avLst/>
          </a:prstGeom>
          <a:noFill/>
          <a:ln>
            <a:noFill/>
          </a:ln>
        </p:spPr>
        <p:txBody>
          <a:bodyPr spcFirstLastPara="1" wrap="square" lIns="91425" tIns="91425" rIns="91425" bIns="91425" anchor="t" anchorCtr="0">
            <a:spAutoFit/>
          </a:bodyPr>
          <a:lstStyle/>
          <a:p>
            <a:pPr marL="335280" lvl="0" indent="0" algn="ctr" rtl="0">
              <a:lnSpc>
                <a:spcPct val="104642"/>
              </a:lnSpc>
              <a:spcBef>
                <a:spcPts val="0"/>
              </a:spcBef>
              <a:spcAft>
                <a:spcPts val="0"/>
              </a:spcAft>
              <a:buNone/>
            </a:pPr>
            <a:endParaRPr sz="1200">
              <a:solidFill>
                <a:schemeClr val="dk1"/>
              </a:solidFill>
              <a:latin typeface="Cambria Math"/>
              <a:ea typeface="Cambria Math"/>
              <a:cs typeface="Cambria Math"/>
              <a:sym typeface="Cambria Math"/>
            </a:endParaRPr>
          </a:p>
          <a:p>
            <a:pPr marL="335280" lvl="0" indent="0" algn="ctr" rtl="0">
              <a:lnSpc>
                <a:spcPct val="104642"/>
              </a:lnSpc>
              <a:spcBef>
                <a:spcPts val="0"/>
              </a:spcBef>
              <a:spcAft>
                <a:spcPts val="0"/>
              </a:spcAft>
              <a:buClr>
                <a:schemeClr val="dk1"/>
              </a:buClr>
              <a:buFont typeface="Arial"/>
              <a:buNone/>
            </a:pPr>
            <a:r>
              <a:rPr lang="en-US" sz="1200">
                <a:solidFill>
                  <a:schemeClr val="dk1"/>
                </a:solidFill>
                <a:latin typeface="Cambria Math"/>
                <a:ea typeface="Cambria Math"/>
                <a:cs typeface="Cambria Math"/>
                <a:sym typeface="Cambria Math"/>
              </a:rPr>
              <a:t>min max V(D,G)    =</a:t>
            </a:r>
            <a:endParaRPr sz="1200">
              <a:solidFill>
                <a:schemeClr val="dk1"/>
              </a:solidFill>
            </a:endParaRPr>
          </a:p>
          <a:p>
            <a:pPr marL="0" marR="739775" lvl="0" indent="0" algn="ctr" rtl="0">
              <a:lnSpc>
                <a:spcPct val="98500"/>
              </a:lnSpc>
              <a:spcBef>
                <a:spcPts val="0"/>
              </a:spcBef>
              <a:spcAft>
                <a:spcPts val="0"/>
              </a:spcAft>
              <a:buClr>
                <a:schemeClr val="dk1"/>
              </a:buClr>
              <a:buFont typeface="Arial"/>
              <a:buNone/>
            </a:pPr>
            <a:r>
              <a:rPr lang="en-US" sz="1200">
                <a:solidFill>
                  <a:schemeClr val="dk1"/>
                </a:solidFill>
                <a:latin typeface="Cambria Math"/>
                <a:ea typeface="Cambria Math"/>
                <a:cs typeface="Cambria Math"/>
                <a:sym typeface="Cambria Math"/>
              </a:rPr>
              <a:t>              𝐺    𝐷</a:t>
            </a:r>
            <a:endParaRPr sz="1200">
              <a:solidFill>
                <a:schemeClr val="dk1"/>
              </a:solidFill>
              <a:latin typeface="Cambria Math"/>
              <a:ea typeface="Cambria Math"/>
              <a:cs typeface="Cambria Math"/>
              <a:sym typeface="Cambria Math"/>
            </a:endParaRPr>
          </a:p>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5"/>
          <p:cNvSpPr/>
          <p:nvPr/>
        </p:nvSpPr>
        <p:spPr>
          <a:xfrm>
            <a:off x="457200" y="1890117"/>
            <a:ext cx="11506200" cy="3077700"/>
          </a:xfrm>
          <a:prstGeom prst="rect">
            <a:avLst/>
          </a:prstGeom>
          <a:solidFill>
            <a:srgbClr val="FFFFFF"/>
          </a:solidFill>
          <a:ln>
            <a:noFill/>
          </a:ln>
        </p:spPr>
        <p:txBody>
          <a:bodyPr spcFirstLastPara="1" wrap="square" lIns="0" tIns="0" rIns="0" bIns="0" anchor="ctr" anchorCtr="0">
            <a:spAutoFit/>
          </a:bodyPr>
          <a:lstStyle/>
          <a:p>
            <a:pPr marL="0" lvl="0" indent="0" algn="l" rtl="0">
              <a:spcBef>
                <a:spcPts val="0"/>
              </a:spcBef>
              <a:spcAft>
                <a:spcPts val="0"/>
              </a:spcAft>
              <a:buNone/>
            </a:pPr>
            <a:endParaRPr sz="2000">
              <a:solidFill>
                <a:srgbClr val="202124"/>
              </a:solidFill>
              <a:latin typeface="Calibri"/>
              <a:ea typeface="Calibri"/>
              <a:cs typeface="Calibri"/>
              <a:sym typeface="Calibri"/>
            </a:endParaRPr>
          </a:p>
          <a:p>
            <a:pPr marL="0" lvl="0" indent="0" algn="l" rtl="0">
              <a:spcBef>
                <a:spcPts val="0"/>
              </a:spcBef>
              <a:spcAft>
                <a:spcPts val="0"/>
              </a:spcAft>
              <a:buNone/>
            </a:pPr>
            <a:endParaRPr sz="2000">
              <a:solidFill>
                <a:srgbClr val="202124"/>
              </a:solidFill>
              <a:latin typeface="Calibri"/>
              <a:ea typeface="Calibri"/>
              <a:cs typeface="Calibri"/>
              <a:sym typeface="Calibri"/>
            </a:endParaRPr>
          </a:p>
          <a:p>
            <a:pPr marL="0" lvl="0" indent="0" algn="l" rtl="0">
              <a:spcBef>
                <a:spcPts val="0"/>
              </a:spcBef>
              <a:spcAft>
                <a:spcPts val="0"/>
              </a:spcAft>
              <a:buNone/>
            </a:pPr>
            <a:endParaRPr sz="2000">
              <a:solidFill>
                <a:srgbClr val="202124"/>
              </a:solidFill>
              <a:latin typeface="Calibri"/>
              <a:ea typeface="Calibri"/>
              <a:cs typeface="Calibri"/>
              <a:sym typeface="Calibri"/>
            </a:endParaRPr>
          </a:p>
          <a:p>
            <a:pPr marL="0" lvl="0" indent="0" algn="l" rtl="0">
              <a:spcBef>
                <a:spcPts val="0"/>
              </a:spcBef>
              <a:spcAft>
                <a:spcPts val="0"/>
              </a:spcAft>
              <a:buNone/>
            </a:pPr>
            <a:r>
              <a:rPr lang="en-US" sz="2000">
                <a:solidFill>
                  <a:srgbClr val="202124"/>
                </a:solidFill>
                <a:latin typeface="Calibri"/>
                <a:ea typeface="Calibri"/>
                <a:cs typeface="Calibri"/>
                <a:sym typeface="Calibri"/>
              </a:rPr>
              <a:t>D(x) is the discriminator's estimate of the probability that</a:t>
            </a:r>
            <a:r>
              <a:rPr lang="en-US" sz="2000">
                <a:solidFill>
                  <a:srgbClr val="38761D"/>
                </a:solidFill>
                <a:latin typeface="Calibri"/>
                <a:ea typeface="Calibri"/>
                <a:cs typeface="Calibri"/>
                <a:sym typeface="Calibri"/>
              </a:rPr>
              <a:t> real data instance x is real</a:t>
            </a:r>
            <a:r>
              <a:rPr lang="en-US" sz="2000">
                <a:solidFill>
                  <a:srgbClr val="202124"/>
                </a:solidFill>
                <a:latin typeface="Calibri"/>
                <a:ea typeface="Calibri"/>
                <a:cs typeface="Calibri"/>
                <a:sym typeface="Calibri"/>
              </a:rPr>
              <a:t>.</a:t>
            </a:r>
            <a:endParaRPr>
              <a:solidFill>
                <a:schemeClr val="dk1"/>
              </a:solidFill>
            </a:endParaRPr>
          </a:p>
          <a:p>
            <a:pPr marL="0" lvl="0" indent="0" algn="l" rtl="0">
              <a:spcBef>
                <a:spcPts val="0"/>
              </a:spcBef>
              <a:spcAft>
                <a:spcPts val="0"/>
              </a:spcAft>
              <a:buNone/>
            </a:pPr>
            <a:r>
              <a:rPr lang="en-US" sz="2000">
                <a:solidFill>
                  <a:srgbClr val="202124"/>
                </a:solidFill>
                <a:latin typeface="Calibri"/>
                <a:ea typeface="Calibri"/>
                <a:cs typeface="Calibri"/>
                <a:sym typeface="Calibri"/>
              </a:rPr>
              <a:t>E</a:t>
            </a:r>
            <a:r>
              <a:rPr lang="en-US" sz="2000" baseline="-25000">
                <a:solidFill>
                  <a:srgbClr val="202124"/>
                </a:solidFill>
                <a:latin typeface="Calibri"/>
                <a:ea typeface="Calibri"/>
                <a:cs typeface="Calibri"/>
                <a:sym typeface="Calibri"/>
              </a:rPr>
              <a:t>x</a:t>
            </a:r>
            <a:r>
              <a:rPr lang="en-US" sz="2000">
                <a:solidFill>
                  <a:srgbClr val="202124"/>
                </a:solidFill>
                <a:latin typeface="Calibri"/>
                <a:ea typeface="Calibri"/>
                <a:cs typeface="Calibri"/>
                <a:sym typeface="Calibri"/>
              </a:rPr>
              <a:t> is the expected value over all real data instances.</a:t>
            </a:r>
            <a:endParaRPr>
              <a:solidFill>
                <a:schemeClr val="dk1"/>
              </a:solidFill>
            </a:endParaRPr>
          </a:p>
          <a:p>
            <a:pPr marL="0" lvl="0" indent="0" algn="l" rtl="0">
              <a:spcBef>
                <a:spcPts val="0"/>
              </a:spcBef>
              <a:spcAft>
                <a:spcPts val="0"/>
              </a:spcAft>
              <a:buNone/>
            </a:pPr>
            <a:r>
              <a:rPr lang="en-US" sz="2000">
                <a:solidFill>
                  <a:srgbClr val="202124"/>
                </a:solidFill>
                <a:latin typeface="Calibri"/>
                <a:ea typeface="Calibri"/>
                <a:cs typeface="Calibri"/>
                <a:sym typeface="Calibri"/>
              </a:rPr>
              <a:t>G(z) is the generator's output when given noise z.</a:t>
            </a:r>
            <a:endParaRPr>
              <a:solidFill>
                <a:schemeClr val="dk1"/>
              </a:solidFill>
            </a:endParaRPr>
          </a:p>
          <a:p>
            <a:pPr marL="0" lvl="0" indent="0" algn="l" rtl="0">
              <a:spcBef>
                <a:spcPts val="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US" sz="2000">
                <a:solidFill>
                  <a:srgbClr val="202124"/>
                </a:solidFill>
                <a:latin typeface="Calibri"/>
                <a:ea typeface="Calibri"/>
                <a:cs typeface="Calibri"/>
                <a:sym typeface="Calibri"/>
              </a:rPr>
              <a:t>D(G(z)) is the discriminator's estimate of the probability that a </a:t>
            </a:r>
            <a:r>
              <a:rPr lang="en-US" sz="2000">
                <a:solidFill>
                  <a:srgbClr val="FF0000"/>
                </a:solidFill>
                <a:latin typeface="Calibri"/>
                <a:ea typeface="Calibri"/>
                <a:cs typeface="Calibri"/>
                <a:sym typeface="Calibri"/>
              </a:rPr>
              <a:t>fake instance is real</a:t>
            </a:r>
            <a:r>
              <a:rPr lang="en-US" sz="2000">
                <a:solidFill>
                  <a:srgbClr val="202124"/>
                </a:solidFill>
                <a:latin typeface="Calibri"/>
                <a:ea typeface="Calibri"/>
                <a:cs typeface="Calibri"/>
                <a:sym typeface="Calibri"/>
              </a:rPr>
              <a:t>.</a:t>
            </a:r>
            <a:endParaRPr>
              <a:solidFill>
                <a:schemeClr val="dk1"/>
              </a:solidFill>
            </a:endParaRPr>
          </a:p>
          <a:p>
            <a:pPr marL="0" lvl="0" indent="0" algn="l" rtl="0">
              <a:spcBef>
                <a:spcPts val="0"/>
              </a:spcBef>
              <a:spcAft>
                <a:spcPts val="0"/>
              </a:spcAft>
              <a:buNone/>
            </a:pPr>
            <a:r>
              <a:rPr lang="en-US" sz="2000">
                <a:solidFill>
                  <a:srgbClr val="202124"/>
                </a:solidFill>
                <a:latin typeface="Calibri"/>
                <a:ea typeface="Calibri"/>
                <a:cs typeface="Calibri"/>
                <a:sym typeface="Calibri"/>
              </a:rPr>
              <a:t>E</a:t>
            </a:r>
            <a:r>
              <a:rPr lang="en-US" sz="2000" baseline="-25000">
                <a:solidFill>
                  <a:srgbClr val="202124"/>
                </a:solidFill>
                <a:latin typeface="Calibri"/>
                <a:ea typeface="Calibri"/>
                <a:cs typeface="Calibri"/>
                <a:sym typeface="Calibri"/>
              </a:rPr>
              <a:t>z</a:t>
            </a:r>
            <a:r>
              <a:rPr lang="en-US" sz="2000">
                <a:solidFill>
                  <a:srgbClr val="202124"/>
                </a:solidFill>
                <a:latin typeface="Calibri"/>
                <a:ea typeface="Calibri"/>
                <a:cs typeface="Calibri"/>
                <a:sym typeface="Calibri"/>
              </a:rPr>
              <a:t> is the expected value over all random inputs to the generator (in effect, the expected value over all generated fake instances G(z)).</a:t>
            </a:r>
            <a:endParaRPr sz="2000">
              <a:solidFill>
                <a:srgbClr val="202124"/>
              </a:solidFill>
              <a:latin typeface="Calibri"/>
              <a:ea typeface="Calibri"/>
              <a:cs typeface="Calibri"/>
              <a:sym typeface="Calibri"/>
            </a:endParaRPr>
          </a:p>
          <a:p>
            <a:pPr marL="0" lvl="0" indent="0" algn="l" rtl="0">
              <a:spcBef>
                <a:spcPts val="0"/>
              </a:spcBef>
              <a:spcAft>
                <a:spcPts val="0"/>
              </a:spcAft>
              <a:buNone/>
            </a:pPr>
            <a:endParaRPr sz="2000">
              <a:solidFill>
                <a:srgbClr val="202124"/>
              </a:solidFill>
              <a:latin typeface="Calibri"/>
              <a:ea typeface="Calibri"/>
              <a:cs typeface="Calibri"/>
              <a:sym typeface="Calibri"/>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rgbClr val="202124"/>
              </a:buClr>
              <a:buSzPts val="2000"/>
              <a:buFont typeface="Calibri"/>
              <a:buNone/>
            </a:pPr>
            <a:r>
              <a:rPr lang="en-US" sz="2000">
                <a:solidFill>
                  <a:srgbClr val="202124"/>
                </a:solidFill>
                <a:latin typeface="Calibri"/>
                <a:ea typeface="Calibri"/>
                <a:cs typeface="Calibri"/>
                <a:sym typeface="Calibri"/>
              </a:rPr>
              <a:t>The generator can't directly affect the log(D(x)) term in the function, so, for the generator, minimizing the loss is equivalent to minimizing log(1 - D(G(z))).</a:t>
            </a:r>
            <a:endParaRPr sz="2000">
              <a:solidFill>
                <a:schemeClr val="dk1"/>
              </a:solidFill>
              <a:latin typeface="Calibri"/>
              <a:ea typeface="Calibri"/>
              <a:cs typeface="Calibri"/>
              <a:sym typeface="Calibri"/>
            </a:endParaRPr>
          </a:p>
        </p:txBody>
      </p:sp>
      <p:pic>
        <p:nvPicPr>
          <p:cNvPr id="125" name="Google Shape;125;p15"/>
          <p:cNvPicPr preferRelativeResize="0"/>
          <p:nvPr/>
        </p:nvPicPr>
        <p:blipFill rotWithShape="1">
          <a:blip r:embed="rId3">
            <a:alphaModFix/>
          </a:blip>
          <a:srcRect l="22789" t="24733" r="40664" b="45187"/>
          <a:stretch/>
        </p:blipFill>
        <p:spPr>
          <a:xfrm>
            <a:off x="3847050" y="60000"/>
            <a:ext cx="5451600" cy="20627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8c6ad44ca1_0_21"/>
          <p:cNvSpPr txBox="1"/>
          <p:nvPr/>
        </p:nvSpPr>
        <p:spPr>
          <a:xfrm>
            <a:off x="302900" y="151425"/>
            <a:ext cx="10713600" cy="64497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0"/>
              </a:spcBef>
              <a:spcAft>
                <a:spcPts val="0"/>
              </a:spcAft>
              <a:buClr>
                <a:schemeClr val="dk1"/>
              </a:buClr>
              <a:buSzPts val="1100"/>
              <a:buChar char="●"/>
            </a:pPr>
            <a:r>
              <a:rPr lang="en-US" sz="1300" b="1">
                <a:solidFill>
                  <a:srgbClr val="273239"/>
                </a:solidFill>
                <a:highlight>
                  <a:srgbClr val="FFFFFF"/>
                </a:highlight>
              </a:rPr>
              <a:t>Different types of GANs:</a:t>
            </a:r>
            <a:br>
              <a:rPr lang="en-US" sz="1300" b="1">
                <a:solidFill>
                  <a:srgbClr val="273239"/>
                </a:solidFill>
                <a:highlight>
                  <a:srgbClr val="FFFFFF"/>
                </a:highlight>
              </a:rPr>
            </a:br>
            <a:r>
              <a:rPr lang="en-US" sz="1300">
                <a:solidFill>
                  <a:srgbClr val="273239"/>
                </a:solidFill>
                <a:highlight>
                  <a:srgbClr val="FFFFFF"/>
                </a:highlight>
              </a:rPr>
              <a:t>GANs are now a very active topic of research and there have been many different types of GAN implementation. Some of the important ones that are actively being used currently are described below:</a:t>
            </a:r>
            <a:endParaRPr sz="1300">
              <a:solidFill>
                <a:srgbClr val="273239"/>
              </a:solidFill>
              <a:highlight>
                <a:srgbClr val="FFFFFF"/>
              </a:highlight>
            </a:endParaRPr>
          </a:p>
          <a:p>
            <a:pPr marL="1143000" lvl="1" indent="-311150" algn="l" rtl="0">
              <a:lnSpc>
                <a:spcPct val="158000"/>
              </a:lnSpc>
              <a:spcBef>
                <a:spcPts val="0"/>
              </a:spcBef>
              <a:spcAft>
                <a:spcPts val="0"/>
              </a:spcAft>
              <a:buClr>
                <a:srgbClr val="273239"/>
              </a:buClr>
              <a:buSzPts val="1300"/>
              <a:buAutoNum type="arabicPeriod"/>
            </a:pPr>
            <a:r>
              <a:rPr lang="en-US" sz="1300" b="1">
                <a:solidFill>
                  <a:srgbClr val="273239"/>
                </a:solidFill>
                <a:highlight>
                  <a:srgbClr val="FFFFFF"/>
                </a:highlight>
              </a:rPr>
              <a:t>Vanilla GAN: </a:t>
            </a:r>
            <a:r>
              <a:rPr lang="en-US" sz="1300">
                <a:solidFill>
                  <a:srgbClr val="273239"/>
                </a:solidFill>
                <a:highlight>
                  <a:srgbClr val="FFFFFF"/>
                </a:highlight>
              </a:rPr>
              <a:t>This is the simplest type GAN. Here, the Generator and the Discriminator are simple </a:t>
            </a:r>
            <a:r>
              <a:rPr lang="en-US" sz="1300" b="1">
                <a:solidFill>
                  <a:srgbClr val="273239"/>
                </a:solidFill>
                <a:highlight>
                  <a:srgbClr val="FFFFFF"/>
                </a:highlight>
              </a:rPr>
              <a:t>multi-layer perceptrons</a:t>
            </a:r>
            <a:r>
              <a:rPr lang="en-US" sz="1300">
                <a:solidFill>
                  <a:srgbClr val="273239"/>
                </a:solidFill>
                <a:highlight>
                  <a:srgbClr val="FFFFFF"/>
                </a:highlight>
              </a:rPr>
              <a:t>. In vanilla GAN, the algorithm is really simple, it tries to optimize the mathematical equation using stochastic gradient descent.</a:t>
            </a:r>
            <a:endParaRPr sz="1300">
              <a:solidFill>
                <a:srgbClr val="273239"/>
              </a:solidFill>
              <a:highlight>
                <a:srgbClr val="FFFFFF"/>
              </a:highlight>
            </a:endParaRPr>
          </a:p>
          <a:p>
            <a:pPr marL="1143000" lvl="1" indent="-311150" algn="l" rtl="0">
              <a:lnSpc>
                <a:spcPct val="158000"/>
              </a:lnSpc>
              <a:spcBef>
                <a:spcPts val="0"/>
              </a:spcBef>
              <a:spcAft>
                <a:spcPts val="0"/>
              </a:spcAft>
              <a:buClr>
                <a:srgbClr val="273239"/>
              </a:buClr>
              <a:buSzPts val="1300"/>
              <a:buAutoNum type="arabicPeriod"/>
            </a:pPr>
            <a:r>
              <a:rPr lang="en-US" sz="1300" b="1">
                <a:solidFill>
                  <a:srgbClr val="273239"/>
                </a:solidFill>
                <a:highlight>
                  <a:srgbClr val="FFFFFF"/>
                </a:highlight>
              </a:rPr>
              <a:t>Conditional GAN (CGAN): </a:t>
            </a:r>
            <a:r>
              <a:rPr lang="en-US" sz="1300">
                <a:solidFill>
                  <a:srgbClr val="273239"/>
                </a:solidFill>
                <a:highlight>
                  <a:srgbClr val="FFFFFF"/>
                </a:highlight>
              </a:rPr>
              <a:t>CGAN can be described as a deep learning method in which</a:t>
            </a:r>
            <a:r>
              <a:rPr lang="en-US" sz="1300" b="1">
                <a:solidFill>
                  <a:srgbClr val="273239"/>
                </a:solidFill>
                <a:highlight>
                  <a:srgbClr val="FFFFFF"/>
                </a:highlight>
              </a:rPr>
              <a:t> some conditional parameters</a:t>
            </a:r>
            <a:r>
              <a:rPr lang="en-US" sz="1300">
                <a:solidFill>
                  <a:srgbClr val="273239"/>
                </a:solidFill>
                <a:highlight>
                  <a:srgbClr val="FFFFFF"/>
                </a:highlight>
              </a:rPr>
              <a:t> are put into place. In CGAN, an </a:t>
            </a:r>
            <a:r>
              <a:rPr lang="en-US" sz="1300" b="1">
                <a:solidFill>
                  <a:srgbClr val="273239"/>
                </a:solidFill>
                <a:highlight>
                  <a:srgbClr val="FFFFFF"/>
                </a:highlight>
              </a:rPr>
              <a:t>additional parameter ‘y’ i</a:t>
            </a:r>
            <a:r>
              <a:rPr lang="en-US" sz="1300">
                <a:solidFill>
                  <a:srgbClr val="273239"/>
                </a:solidFill>
                <a:highlight>
                  <a:srgbClr val="FFFFFF"/>
                </a:highlight>
              </a:rPr>
              <a:t>s added to the Generator for generating the corresponding data. </a:t>
            </a:r>
            <a:r>
              <a:rPr lang="en-US" sz="1300" b="1">
                <a:solidFill>
                  <a:srgbClr val="273239"/>
                </a:solidFill>
                <a:highlight>
                  <a:srgbClr val="FFFFFF"/>
                </a:highlight>
              </a:rPr>
              <a:t>Labels</a:t>
            </a:r>
            <a:r>
              <a:rPr lang="en-US" sz="1300">
                <a:solidFill>
                  <a:srgbClr val="273239"/>
                </a:solidFill>
                <a:highlight>
                  <a:srgbClr val="FFFFFF"/>
                </a:highlight>
              </a:rPr>
              <a:t> are also put into the input to the Discriminator in order for the Discriminator to help distinguish the real data from the fake generated data.</a:t>
            </a:r>
            <a:endParaRPr sz="1300">
              <a:solidFill>
                <a:srgbClr val="273239"/>
              </a:solidFill>
              <a:highlight>
                <a:srgbClr val="FFFFFF"/>
              </a:highlight>
            </a:endParaRPr>
          </a:p>
          <a:p>
            <a:pPr marL="1143000" lvl="1" indent="-311150" algn="l" rtl="0">
              <a:lnSpc>
                <a:spcPct val="158000"/>
              </a:lnSpc>
              <a:spcBef>
                <a:spcPts val="0"/>
              </a:spcBef>
              <a:spcAft>
                <a:spcPts val="0"/>
              </a:spcAft>
              <a:buClr>
                <a:srgbClr val="273239"/>
              </a:buClr>
              <a:buSzPts val="1300"/>
              <a:buAutoNum type="arabicPeriod"/>
            </a:pPr>
            <a:r>
              <a:rPr lang="en-US" sz="1300" b="1">
                <a:solidFill>
                  <a:srgbClr val="273239"/>
                </a:solidFill>
                <a:highlight>
                  <a:srgbClr val="FFFFFF"/>
                </a:highlight>
              </a:rPr>
              <a:t>Deep Convolutional GAN (DCGAN): </a:t>
            </a:r>
            <a:r>
              <a:rPr lang="en-US" sz="1300">
                <a:solidFill>
                  <a:srgbClr val="273239"/>
                </a:solidFill>
                <a:highlight>
                  <a:srgbClr val="FFFFFF"/>
                </a:highlight>
              </a:rPr>
              <a:t>DCGAN is one of the most popular also the most successful implementation of GAN. It is composed of </a:t>
            </a:r>
            <a:r>
              <a:rPr lang="en-US" sz="1300" b="1">
                <a:solidFill>
                  <a:srgbClr val="273239"/>
                </a:solidFill>
                <a:highlight>
                  <a:srgbClr val="FFFFFF"/>
                </a:highlight>
              </a:rPr>
              <a:t>ConvNets</a:t>
            </a:r>
            <a:r>
              <a:rPr lang="en-US" sz="1300">
                <a:solidFill>
                  <a:srgbClr val="273239"/>
                </a:solidFill>
                <a:highlight>
                  <a:srgbClr val="FFFFFF"/>
                </a:highlight>
              </a:rPr>
              <a:t> in place of multi-layer perceptrons. The ConvNets are implemented without max pooling, which is in fact replaced by convolutional stride. Also, the layers are not fully connected.</a:t>
            </a:r>
            <a:endParaRPr sz="1300">
              <a:solidFill>
                <a:srgbClr val="273239"/>
              </a:solidFill>
              <a:highlight>
                <a:srgbClr val="FFFFFF"/>
              </a:highlight>
            </a:endParaRPr>
          </a:p>
          <a:p>
            <a:pPr marL="1143000" lvl="1" indent="-311150" algn="l" rtl="0">
              <a:lnSpc>
                <a:spcPct val="158000"/>
              </a:lnSpc>
              <a:spcBef>
                <a:spcPts val="0"/>
              </a:spcBef>
              <a:spcAft>
                <a:spcPts val="0"/>
              </a:spcAft>
              <a:buClr>
                <a:srgbClr val="273239"/>
              </a:buClr>
              <a:buSzPts val="1300"/>
              <a:buAutoNum type="arabicPeriod"/>
            </a:pPr>
            <a:r>
              <a:rPr lang="en-US" sz="1300" b="1">
                <a:solidFill>
                  <a:srgbClr val="273239"/>
                </a:solidFill>
                <a:highlight>
                  <a:srgbClr val="FFFFFF"/>
                </a:highlight>
              </a:rPr>
              <a:t>Laplacian Pyramid GAN (LAPGAN): </a:t>
            </a:r>
            <a:r>
              <a:rPr lang="en-US" sz="1300">
                <a:solidFill>
                  <a:srgbClr val="273239"/>
                </a:solidFill>
                <a:highlight>
                  <a:srgbClr val="FFFFFF"/>
                </a:highlight>
              </a:rPr>
              <a:t>The Laplacian pyramid is a linear invertible image representation consisting of a set of band-pass images, spaced an octave apart, plus a low-frequency residual. This approach uses multiple numbers of Generator and Discriminator networks and different levels of the </a:t>
            </a:r>
            <a:r>
              <a:rPr lang="en-US" sz="1300" b="1">
                <a:solidFill>
                  <a:srgbClr val="273239"/>
                </a:solidFill>
                <a:highlight>
                  <a:srgbClr val="FFFFFF"/>
                </a:highlight>
              </a:rPr>
              <a:t>Laplacian Pyramid</a:t>
            </a:r>
            <a:r>
              <a:rPr lang="en-US" sz="1300">
                <a:solidFill>
                  <a:srgbClr val="273239"/>
                </a:solidFill>
                <a:highlight>
                  <a:srgbClr val="FFFFFF"/>
                </a:highlight>
              </a:rPr>
              <a:t>. This approach is mainly used because it produces very high-quality images. The image is down-sampled at first at each layer of the pyramid and then it is again up-scaled at each layer in a backward pass where the image acquires some noise from the Conditional GAN at these layers until it reaches its original size.</a:t>
            </a:r>
            <a:endParaRPr sz="1300">
              <a:solidFill>
                <a:srgbClr val="273239"/>
              </a:solidFill>
              <a:highlight>
                <a:srgbClr val="FFFFFF"/>
              </a:highlight>
            </a:endParaRPr>
          </a:p>
          <a:p>
            <a:pPr marL="1143000" lvl="1" indent="-311150" algn="l" rtl="0">
              <a:lnSpc>
                <a:spcPct val="158000"/>
              </a:lnSpc>
              <a:spcBef>
                <a:spcPts val="0"/>
              </a:spcBef>
              <a:spcAft>
                <a:spcPts val="0"/>
              </a:spcAft>
              <a:buClr>
                <a:srgbClr val="273239"/>
              </a:buClr>
              <a:buSzPts val="1300"/>
              <a:buAutoNum type="arabicPeriod"/>
            </a:pPr>
            <a:r>
              <a:rPr lang="en-US" sz="1300" b="1">
                <a:solidFill>
                  <a:srgbClr val="273239"/>
                </a:solidFill>
                <a:highlight>
                  <a:srgbClr val="FFFFFF"/>
                </a:highlight>
              </a:rPr>
              <a:t>Super Resolution GAN (SRGAN): </a:t>
            </a:r>
            <a:r>
              <a:rPr lang="en-US" sz="1300">
                <a:solidFill>
                  <a:srgbClr val="273239"/>
                </a:solidFill>
                <a:highlight>
                  <a:srgbClr val="FFFFFF"/>
                </a:highlight>
              </a:rPr>
              <a:t>SRGAN as the name suggests is a way of designing a GAN in which a deep neural network is used along with an adversarial network in order to</a:t>
            </a:r>
            <a:r>
              <a:rPr lang="en-US" sz="1300" b="1">
                <a:solidFill>
                  <a:srgbClr val="273239"/>
                </a:solidFill>
                <a:highlight>
                  <a:srgbClr val="FFFFFF"/>
                </a:highlight>
              </a:rPr>
              <a:t> produce higher resolution images.</a:t>
            </a:r>
            <a:r>
              <a:rPr lang="en-US" sz="1300">
                <a:solidFill>
                  <a:srgbClr val="273239"/>
                </a:solidFill>
                <a:highlight>
                  <a:srgbClr val="FFFFFF"/>
                </a:highlight>
              </a:rPr>
              <a:t> This type of GAN is particularly useful in optimally up-scaling native low-resolution images to</a:t>
            </a:r>
            <a:r>
              <a:rPr lang="en-US" sz="1300" b="1">
                <a:solidFill>
                  <a:srgbClr val="273239"/>
                </a:solidFill>
                <a:highlight>
                  <a:srgbClr val="FFFFFF"/>
                </a:highlight>
              </a:rPr>
              <a:t> enhance its details </a:t>
            </a:r>
            <a:r>
              <a:rPr lang="en-US" sz="1300">
                <a:solidFill>
                  <a:srgbClr val="273239"/>
                </a:solidFill>
                <a:highlight>
                  <a:srgbClr val="FFFFFF"/>
                </a:highlight>
              </a:rPr>
              <a:t>minimizing errors while doing so.</a:t>
            </a:r>
            <a:endParaRPr sz="1300">
              <a:solidFill>
                <a:srgbClr val="273239"/>
              </a:solidFill>
              <a:highlight>
                <a:srgbClr val="FFFFFF"/>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49"/>
        <p:cNvGrpSpPr/>
        <p:nvPr/>
      </p:nvGrpSpPr>
      <p:grpSpPr>
        <a:xfrm>
          <a:off x="0" y="0"/>
          <a:ext cx="0" cy="0"/>
          <a:chOff x="0" y="0"/>
          <a:chExt cx="0" cy="0"/>
        </a:xfrm>
      </p:grpSpPr>
      <p:sp>
        <p:nvSpPr>
          <p:cNvPr id="50" name="Google Shape;50;p4"/>
          <p:cNvSpPr txBox="1">
            <a:spLocks noGrp="1"/>
          </p:cNvSpPr>
          <p:nvPr>
            <p:ph type="title"/>
          </p:nvPr>
        </p:nvSpPr>
        <p:spPr>
          <a:xfrm>
            <a:off x="5464175" y="306260"/>
            <a:ext cx="1270500" cy="5361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400">
                <a:solidFill>
                  <a:schemeClr val="dk1"/>
                </a:solidFill>
              </a:rPr>
              <a:t>GANs</a:t>
            </a:r>
            <a:endParaRPr sz="3400">
              <a:solidFill>
                <a:schemeClr val="dk1"/>
              </a:solidFill>
            </a:endParaRPr>
          </a:p>
        </p:txBody>
      </p:sp>
      <p:sp>
        <p:nvSpPr>
          <p:cNvPr id="51" name="Google Shape;51;p4"/>
          <p:cNvSpPr txBox="1"/>
          <p:nvPr/>
        </p:nvSpPr>
        <p:spPr>
          <a:xfrm>
            <a:off x="916947" y="1203950"/>
            <a:ext cx="10373700" cy="4082400"/>
          </a:xfrm>
          <a:prstGeom prst="rect">
            <a:avLst/>
          </a:prstGeom>
          <a:noFill/>
          <a:ln>
            <a:noFill/>
          </a:ln>
        </p:spPr>
        <p:txBody>
          <a:bodyPr spcFirstLastPara="1" wrap="square" lIns="0" tIns="48250" rIns="0" bIns="0" anchor="t" anchorCtr="0">
            <a:spAutoFit/>
          </a:bodyPr>
          <a:lstStyle/>
          <a:p>
            <a:pPr marL="457200" lvl="0" indent="0" algn="l" rtl="0">
              <a:lnSpc>
                <a:spcPct val="167000"/>
              </a:lnSpc>
              <a:spcBef>
                <a:spcPts val="2000"/>
              </a:spcBef>
              <a:spcAft>
                <a:spcPts val="0"/>
              </a:spcAft>
              <a:buNone/>
            </a:pPr>
            <a:r>
              <a:rPr lang="en-US" sz="1350">
                <a:solidFill>
                  <a:schemeClr val="dk1"/>
                </a:solidFill>
                <a:highlight>
                  <a:srgbClr val="FFFFFF"/>
                </a:highlight>
              </a:rPr>
              <a:t>A generative adversarial network (GAN) is a machine learning model in which two neural networks compete with each other to become more accurate in their predictions. GANs typically run unsupervised and use a cooperative </a:t>
            </a:r>
            <a:r>
              <a:rPr lang="en-US" sz="1350" b="1">
                <a:solidFill>
                  <a:schemeClr val="dk1"/>
                </a:solidFill>
                <a:highlight>
                  <a:srgbClr val="FFFFFF"/>
                </a:highlight>
              </a:rPr>
              <a:t>zero-sum game</a:t>
            </a:r>
            <a:r>
              <a:rPr lang="en-US" sz="1350">
                <a:solidFill>
                  <a:schemeClr val="dk1"/>
                </a:solidFill>
                <a:highlight>
                  <a:srgbClr val="FFFFFF"/>
                </a:highlight>
              </a:rPr>
              <a:t> framework to learn. Two neural networks : Generator and Discriminator</a:t>
            </a:r>
            <a:endParaRPr sz="1350">
              <a:solidFill>
                <a:schemeClr val="dk1"/>
              </a:solidFill>
              <a:highlight>
                <a:srgbClr val="FFFFFF"/>
              </a:highlight>
            </a:endParaRPr>
          </a:p>
          <a:p>
            <a:pPr marL="457200" lvl="0" indent="0" algn="l" rtl="0">
              <a:lnSpc>
                <a:spcPct val="167000"/>
              </a:lnSpc>
              <a:spcBef>
                <a:spcPts val="2000"/>
              </a:spcBef>
              <a:spcAft>
                <a:spcPts val="0"/>
              </a:spcAft>
              <a:buNone/>
            </a:pPr>
            <a:r>
              <a:rPr lang="en-US" sz="1350">
                <a:solidFill>
                  <a:schemeClr val="dk1"/>
                </a:solidFill>
                <a:highlight>
                  <a:srgbClr val="FFFFFF"/>
                </a:highlight>
              </a:rPr>
              <a:t>Note: Zero-sum game: </a:t>
            </a:r>
            <a:r>
              <a:rPr lang="en-US" sz="1200">
                <a:solidFill>
                  <a:srgbClr val="202124"/>
                </a:solidFill>
                <a:highlight>
                  <a:srgbClr val="FFFFFF"/>
                </a:highlight>
              </a:rPr>
              <a:t>is </a:t>
            </a:r>
            <a:r>
              <a:rPr lang="en-US" sz="1200" b="1">
                <a:solidFill>
                  <a:srgbClr val="202124"/>
                </a:solidFill>
                <a:highlight>
                  <a:srgbClr val="FFFFFF"/>
                </a:highlight>
              </a:rPr>
              <a:t>a situation, often cited in game theory, in which one person's gain is equivalent to another's loss, so the net change in wealth or benefit is zero.</a:t>
            </a:r>
            <a:endParaRPr sz="1350">
              <a:solidFill>
                <a:srgbClr val="666666"/>
              </a:solidFill>
              <a:highlight>
                <a:srgbClr val="FFFFFF"/>
              </a:highlight>
            </a:endParaRPr>
          </a:p>
          <a:p>
            <a:pPr marL="241300" marR="0" lvl="0" indent="-139700" algn="l" rtl="0">
              <a:lnSpc>
                <a:spcPct val="100000"/>
              </a:lnSpc>
              <a:spcBef>
                <a:spcPts val="2000"/>
              </a:spcBef>
              <a:spcAft>
                <a:spcPts val="0"/>
              </a:spcAft>
              <a:buClr>
                <a:srgbClr val="1F4E79"/>
              </a:buClr>
              <a:buSzPts val="1400"/>
              <a:buFont typeface="Arial"/>
              <a:buChar char="•"/>
            </a:pPr>
            <a:r>
              <a:rPr lang="en-US" b="1" i="0" u="none" strike="noStrike" cap="none">
                <a:solidFill>
                  <a:srgbClr val="1F4E79"/>
                </a:solidFill>
                <a:latin typeface="Calibri"/>
                <a:ea typeface="Calibri"/>
                <a:cs typeface="Calibri"/>
                <a:sym typeface="Calibri"/>
              </a:rPr>
              <a:t>Generative</a:t>
            </a:r>
            <a:endParaRPr b="0" i="0" u="none" strike="noStrike" cap="none">
              <a:solidFill>
                <a:schemeClr val="dk1"/>
              </a:solidFill>
              <a:latin typeface="Calibri"/>
              <a:ea typeface="Calibri"/>
              <a:cs typeface="Calibri"/>
              <a:sym typeface="Calibri"/>
            </a:endParaRPr>
          </a:p>
          <a:p>
            <a:pPr marL="698500" marR="0" lvl="1" indent="-165100" algn="l" rtl="0">
              <a:lnSpc>
                <a:spcPct val="100000"/>
              </a:lnSpc>
              <a:spcBef>
                <a:spcPts val="240"/>
              </a:spcBef>
              <a:spcAft>
                <a:spcPts val="0"/>
              </a:spcAft>
              <a:buClr>
                <a:schemeClr val="dk1"/>
              </a:buClr>
              <a:buSzPts val="1400"/>
              <a:buFont typeface="Arial"/>
              <a:buChar char="•"/>
            </a:pPr>
            <a:r>
              <a:rPr lang="en-US" b="0" i="0" u="none" strike="noStrike" cap="none">
                <a:solidFill>
                  <a:schemeClr val="dk1"/>
                </a:solidFill>
                <a:latin typeface="Calibri"/>
                <a:ea typeface="Calibri"/>
                <a:cs typeface="Calibri"/>
                <a:sym typeface="Calibri"/>
              </a:rPr>
              <a:t>Learn a generative model</a:t>
            </a:r>
            <a:endParaRPr b="0" i="0" u="none" strike="noStrike" cap="none">
              <a:solidFill>
                <a:schemeClr val="dk1"/>
              </a:solidFill>
              <a:latin typeface="Calibri"/>
              <a:ea typeface="Calibri"/>
              <a:cs typeface="Calibri"/>
              <a:sym typeface="Calibri"/>
            </a:endParaRPr>
          </a:p>
          <a:p>
            <a:pPr marL="457200" marR="0" lvl="1" indent="0" algn="l" rtl="0">
              <a:lnSpc>
                <a:spcPct val="100000"/>
              </a:lnSpc>
              <a:spcBef>
                <a:spcPts val="40"/>
              </a:spcBef>
              <a:spcAft>
                <a:spcPts val="0"/>
              </a:spcAft>
              <a:buClr>
                <a:schemeClr val="dk1"/>
              </a:buClr>
              <a:buSzPts val="3750"/>
              <a:buFont typeface="Arial"/>
              <a:buNone/>
            </a:pPr>
            <a:endParaRPr b="0" i="0" u="none" strike="noStrike" cap="none">
              <a:solidFill>
                <a:schemeClr val="dk1"/>
              </a:solidFill>
              <a:latin typeface="Calibri"/>
              <a:ea typeface="Calibri"/>
              <a:cs typeface="Calibri"/>
              <a:sym typeface="Calibri"/>
            </a:endParaRPr>
          </a:p>
          <a:p>
            <a:pPr marL="241300" marR="0" lvl="0" indent="-139700" algn="l" rtl="0">
              <a:lnSpc>
                <a:spcPct val="100000"/>
              </a:lnSpc>
              <a:spcBef>
                <a:spcPts val="0"/>
              </a:spcBef>
              <a:spcAft>
                <a:spcPts val="0"/>
              </a:spcAft>
              <a:buClr>
                <a:srgbClr val="1F4E79"/>
              </a:buClr>
              <a:buSzPts val="1400"/>
              <a:buFont typeface="Arial"/>
              <a:buChar char="•"/>
            </a:pPr>
            <a:r>
              <a:rPr lang="en-US" b="1" i="0" u="none" strike="noStrike" cap="none">
                <a:solidFill>
                  <a:srgbClr val="1F4E79"/>
                </a:solidFill>
                <a:latin typeface="Calibri"/>
                <a:ea typeface="Calibri"/>
                <a:cs typeface="Calibri"/>
                <a:sym typeface="Calibri"/>
              </a:rPr>
              <a:t>Adversarial</a:t>
            </a:r>
            <a:endParaRPr b="0" i="0" u="none" strike="noStrike" cap="none">
              <a:solidFill>
                <a:schemeClr val="dk1"/>
              </a:solidFill>
              <a:latin typeface="Calibri"/>
              <a:ea typeface="Calibri"/>
              <a:cs typeface="Calibri"/>
              <a:sym typeface="Calibri"/>
            </a:endParaRPr>
          </a:p>
          <a:p>
            <a:pPr marL="698500" marR="0" lvl="1" indent="-165100" algn="l" rtl="0">
              <a:lnSpc>
                <a:spcPct val="100000"/>
              </a:lnSpc>
              <a:spcBef>
                <a:spcPts val="240"/>
              </a:spcBef>
              <a:spcAft>
                <a:spcPts val="0"/>
              </a:spcAft>
              <a:buClr>
                <a:schemeClr val="dk1"/>
              </a:buClr>
              <a:buSzPts val="1400"/>
              <a:buFont typeface="Arial"/>
              <a:buChar char="•"/>
            </a:pPr>
            <a:r>
              <a:rPr lang="en-US" b="0" i="0" u="none" strike="noStrike" cap="none">
                <a:solidFill>
                  <a:schemeClr val="dk1"/>
                </a:solidFill>
                <a:latin typeface="Calibri"/>
                <a:ea typeface="Calibri"/>
                <a:cs typeface="Calibri"/>
                <a:sym typeface="Calibri"/>
              </a:rPr>
              <a:t>Trained in an adversarial setting</a:t>
            </a:r>
            <a:endParaRPr b="0" i="0" u="none" strike="noStrike" cap="none">
              <a:solidFill>
                <a:schemeClr val="dk1"/>
              </a:solidFill>
              <a:latin typeface="Calibri"/>
              <a:ea typeface="Calibri"/>
              <a:cs typeface="Calibri"/>
              <a:sym typeface="Calibri"/>
            </a:endParaRPr>
          </a:p>
          <a:p>
            <a:pPr marL="457200" marR="0" lvl="1" indent="0" algn="l" rtl="0">
              <a:lnSpc>
                <a:spcPct val="100000"/>
              </a:lnSpc>
              <a:spcBef>
                <a:spcPts val="20"/>
              </a:spcBef>
              <a:spcAft>
                <a:spcPts val="0"/>
              </a:spcAft>
              <a:buClr>
                <a:schemeClr val="dk1"/>
              </a:buClr>
              <a:buSzPts val="3850"/>
              <a:buFont typeface="Arial"/>
              <a:buNone/>
            </a:pPr>
            <a:endParaRPr b="0" i="0" u="none" strike="noStrike" cap="none">
              <a:solidFill>
                <a:schemeClr val="dk1"/>
              </a:solidFill>
              <a:latin typeface="Calibri"/>
              <a:ea typeface="Calibri"/>
              <a:cs typeface="Calibri"/>
              <a:sym typeface="Calibri"/>
            </a:endParaRPr>
          </a:p>
          <a:p>
            <a:pPr marL="241300" marR="0" lvl="0" indent="-139700" algn="l" rtl="0">
              <a:lnSpc>
                <a:spcPct val="100000"/>
              </a:lnSpc>
              <a:spcBef>
                <a:spcPts val="0"/>
              </a:spcBef>
              <a:spcAft>
                <a:spcPts val="0"/>
              </a:spcAft>
              <a:buClr>
                <a:srgbClr val="1F4E79"/>
              </a:buClr>
              <a:buSzPts val="1400"/>
              <a:buFont typeface="Arial"/>
              <a:buChar char="•"/>
            </a:pPr>
            <a:r>
              <a:rPr lang="en-US" b="1" i="0" u="none" strike="noStrike" cap="none">
                <a:solidFill>
                  <a:srgbClr val="1F4E79"/>
                </a:solidFill>
                <a:latin typeface="Calibri"/>
                <a:ea typeface="Calibri"/>
                <a:cs typeface="Calibri"/>
                <a:sym typeface="Calibri"/>
              </a:rPr>
              <a:t>Networks</a:t>
            </a:r>
            <a:endParaRPr b="0" i="0" u="none" strike="noStrike" cap="none">
              <a:solidFill>
                <a:schemeClr val="dk1"/>
              </a:solidFill>
              <a:latin typeface="Calibri"/>
              <a:ea typeface="Calibri"/>
              <a:cs typeface="Calibri"/>
              <a:sym typeface="Calibri"/>
            </a:endParaRPr>
          </a:p>
          <a:p>
            <a:pPr marL="698500" marR="0" lvl="1" indent="-165100" algn="l" rtl="0">
              <a:lnSpc>
                <a:spcPct val="100000"/>
              </a:lnSpc>
              <a:spcBef>
                <a:spcPts val="240"/>
              </a:spcBef>
              <a:spcAft>
                <a:spcPts val="0"/>
              </a:spcAft>
              <a:buClr>
                <a:schemeClr val="dk1"/>
              </a:buClr>
              <a:buSzPts val="1400"/>
              <a:buFont typeface="Arial"/>
              <a:buChar char="•"/>
            </a:pPr>
            <a:r>
              <a:rPr lang="en-US" b="0" i="0" u="none" strike="noStrike" cap="none">
                <a:solidFill>
                  <a:schemeClr val="dk1"/>
                </a:solidFill>
                <a:latin typeface="Calibri"/>
                <a:ea typeface="Calibri"/>
                <a:cs typeface="Calibri"/>
                <a:sym typeface="Calibri"/>
              </a:rPr>
              <a:t>Use Deep Neural Networks</a:t>
            </a:r>
            <a:endParaRPr b="0" i="0" u="none" strike="noStrike" cap="none">
              <a:solidFill>
                <a:schemeClr val="dk1"/>
              </a:solidFill>
              <a:latin typeface="Calibri"/>
              <a:ea typeface="Calibri"/>
              <a:cs typeface="Calibri"/>
              <a:sym typeface="Calibri"/>
            </a:endParaRPr>
          </a:p>
        </p:txBody>
      </p:sp>
      <p:sp>
        <p:nvSpPr>
          <p:cNvPr id="52" name="Google Shape;52;p4"/>
          <p:cNvSpPr txBox="1"/>
          <p:nvPr/>
        </p:nvSpPr>
        <p:spPr>
          <a:xfrm>
            <a:off x="3672551" y="5173842"/>
            <a:ext cx="66456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dirty="0">
                <a:solidFill>
                  <a:srgbClr val="202122"/>
                </a:solidFill>
                <a:highlight>
                  <a:srgbClr val="FFFFFF"/>
                </a:highlight>
              </a:rPr>
              <a:t>The core idea of a GAN is based on the "indirect" training through the discriminator, another neural network that can tell how "realistic" the input seems, which itself is also being updated </a:t>
            </a:r>
            <a:r>
              <a:rPr lang="en-US" sz="1200" dirty="0" err="1">
                <a:solidFill>
                  <a:srgbClr val="202122"/>
                </a:solidFill>
                <a:highlight>
                  <a:srgbClr val="FFFFFF"/>
                </a:highlight>
              </a:rPr>
              <a:t>dynamically.This</a:t>
            </a:r>
            <a:r>
              <a:rPr lang="en-US" sz="1200" dirty="0">
                <a:solidFill>
                  <a:srgbClr val="202122"/>
                </a:solidFill>
                <a:highlight>
                  <a:srgbClr val="FFFFFF"/>
                </a:highlight>
              </a:rPr>
              <a:t> means that the generator is not trained to minimize the distance to a specific image, but rather to </a:t>
            </a:r>
            <a:r>
              <a:rPr lang="en-US" sz="1200" b="1" dirty="0">
                <a:solidFill>
                  <a:srgbClr val="202122"/>
                </a:solidFill>
                <a:highlight>
                  <a:srgbClr val="FFFFFF"/>
                </a:highlight>
              </a:rPr>
              <a:t>fool </a:t>
            </a:r>
            <a:r>
              <a:rPr lang="en-US" sz="1200" dirty="0">
                <a:solidFill>
                  <a:srgbClr val="202122"/>
                </a:solidFill>
                <a:highlight>
                  <a:srgbClr val="FFFFFF"/>
                </a:highlight>
              </a:rPr>
              <a:t>the discriminator. This enables the model to learn in an unsupervised manner.</a:t>
            </a:r>
            <a:endParaRPr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56"/>
        <p:cNvGrpSpPr/>
        <p:nvPr/>
      </p:nvGrpSpPr>
      <p:grpSpPr>
        <a:xfrm>
          <a:off x="0" y="0"/>
          <a:ext cx="0" cy="0"/>
          <a:chOff x="0" y="0"/>
          <a:chExt cx="0" cy="0"/>
        </a:xfrm>
      </p:grpSpPr>
      <p:sp>
        <p:nvSpPr>
          <p:cNvPr id="57" name="Google Shape;57;p6"/>
          <p:cNvSpPr txBox="1">
            <a:spLocks noGrp="1"/>
          </p:cNvSpPr>
          <p:nvPr>
            <p:ph type="title"/>
          </p:nvPr>
        </p:nvSpPr>
        <p:spPr>
          <a:xfrm>
            <a:off x="4232275" y="306260"/>
            <a:ext cx="3719700" cy="4437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800"/>
              <a:t>Magic of GANs…</a:t>
            </a:r>
            <a:endParaRPr sz="2800"/>
          </a:p>
        </p:txBody>
      </p:sp>
      <p:pic>
        <p:nvPicPr>
          <p:cNvPr id="58" name="Google Shape;58;p6"/>
          <p:cNvPicPr preferRelativeResize="0"/>
          <p:nvPr/>
        </p:nvPicPr>
        <p:blipFill rotWithShape="1">
          <a:blip r:embed="rId3">
            <a:alphaModFix/>
          </a:blip>
          <a:srcRect/>
          <a:stretch/>
        </p:blipFill>
        <p:spPr>
          <a:xfrm>
            <a:off x="7391400" y="2120900"/>
            <a:ext cx="3175000" cy="4089400"/>
          </a:xfrm>
          <a:prstGeom prst="rect">
            <a:avLst/>
          </a:prstGeom>
          <a:noFill/>
          <a:ln>
            <a:noFill/>
          </a:ln>
        </p:spPr>
      </p:pic>
      <p:pic>
        <p:nvPicPr>
          <p:cNvPr id="59" name="Google Shape;59;p6"/>
          <p:cNvPicPr preferRelativeResize="0"/>
          <p:nvPr/>
        </p:nvPicPr>
        <p:blipFill rotWithShape="1">
          <a:blip r:embed="rId4">
            <a:alphaModFix/>
          </a:blip>
          <a:srcRect/>
          <a:stretch/>
        </p:blipFill>
        <p:spPr>
          <a:xfrm>
            <a:off x="1295400" y="2171700"/>
            <a:ext cx="3175000" cy="4089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63"/>
        <p:cNvGrpSpPr/>
        <p:nvPr/>
      </p:nvGrpSpPr>
      <p:grpSpPr>
        <a:xfrm>
          <a:off x="0" y="0"/>
          <a:ext cx="0" cy="0"/>
          <a:chOff x="0" y="0"/>
          <a:chExt cx="0" cy="0"/>
        </a:xfrm>
      </p:grpSpPr>
      <p:sp>
        <p:nvSpPr>
          <p:cNvPr id="64" name="Google Shape;64;p7"/>
          <p:cNvSpPr txBox="1"/>
          <p:nvPr/>
        </p:nvSpPr>
        <p:spPr>
          <a:xfrm>
            <a:off x="4232275" y="306260"/>
            <a:ext cx="3719700" cy="4437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800" b="0" i="0" u="none" strike="noStrike" cap="none">
                <a:solidFill>
                  <a:srgbClr val="FF0000"/>
                </a:solidFill>
                <a:latin typeface="Calibri"/>
                <a:ea typeface="Calibri"/>
                <a:cs typeface="Calibri"/>
                <a:sym typeface="Calibri"/>
              </a:rPr>
              <a:t>Magic of GANs…</a:t>
            </a:r>
            <a:endParaRPr sz="2800" b="0" i="0" u="none" strike="noStrike" cap="none">
              <a:solidFill>
                <a:schemeClr val="dk1"/>
              </a:solidFill>
              <a:latin typeface="Calibri"/>
              <a:ea typeface="Calibri"/>
              <a:cs typeface="Calibri"/>
              <a:sym typeface="Calibri"/>
            </a:endParaRPr>
          </a:p>
        </p:txBody>
      </p:sp>
      <p:grpSp>
        <p:nvGrpSpPr>
          <p:cNvPr id="65" name="Google Shape;65;p7"/>
          <p:cNvGrpSpPr/>
          <p:nvPr/>
        </p:nvGrpSpPr>
        <p:grpSpPr>
          <a:xfrm>
            <a:off x="1714500" y="1943100"/>
            <a:ext cx="2933700" cy="4104004"/>
            <a:chOff x="1714500" y="1943100"/>
            <a:chExt cx="2933700" cy="4104004"/>
          </a:xfrm>
        </p:grpSpPr>
        <p:pic>
          <p:nvPicPr>
            <p:cNvPr id="66" name="Google Shape;66;p7"/>
            <p:cNvPicPr preferRelativeResize="0"/>
            <p:nvPr/>
          </p:nvPicPr>
          <p:blipFill rotWithShape="1">
            <a:blip r:embed="rId3">
              <a:alphaModFix/>
            </a:blip>
            <a:srcRect/>
            <a:stretch/>
          </p:blipFill>
          <p:spPr>
            <a:xfrm>
              <a:off x="1876441" y="2324100"/>
              <a:ext cx="2557739" cy="3723004"/>
            </a:xfrm>
            <a:prstGeom prst="rect">
              <a:avLst/>
            </a:prstGeom>
            <a:noFill/>
            <a:ln>
              <a:noFill/>
            </a:ln>
          </p:spPr>
        </p:pic>
        <p:sp>
          <p:nvSpPr>
            <p:cNvPr id="67" name="Google Shape;67;p7"/>
            <p:cNvSpPr/>
            <p:nvPr/>
          </p:nvSpPr>
          <p:spPr>
            <a:xfrm>
              <a:off x="1714500" y="1943100"/>
              <a:ext cx="2933700" cy="419100"/>
            </a:xfrm>
            <a:custGeom>
              <a:avLst/>
              <a:gdLst/>
              <a:ahLst/>
              <a:cxnLst/>
              <a:rect l="l" t="t" r="r" b="b"/>
              <a:pathLst>
                <a:path w="2933700" h="419100" extrusionOk="0">
                  <a:moveTo>
                    <a:pt x="2933700" y="0"/>
                  </a:moveTo>
                  <a:lnTo>
                    <a:pt x="0" y="0"/>
                  </a:lnTo>
                  <a:lnTo>
                    <a:pt x="0" y="419100"/>
                  </a:lnTo>
                  <a:lnTo>
                    <a:pt x="2933700" y="419100"/>
                  </a:lnTo>
                  <a:lnTo>
                    <a:pt x="2933700"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68" name="Google Shape;68;p7"/>
          <p:cNvPicPr preferRelativeResize="0"/>
          <p:nvPr/>
        </p:nvPicPr>
        <p:blipFill rotWithShape="1">
          <a:blip r:embed="rId4">
            <a:alphaModFix/>
          </a:blip>
          <a:srcRect/>
          <a:stretch/>
        </p:blipFill>
        <p:spPr>
          <a:xfrm>
            <a:off x="7747455" y="2325796"/>
            <a:ext cx="2550550" cy="3679606"/>
          </a:xfrm>
          <a:prstGeom prst="rect">
            <a:avLst/>
          </a:prstGeom>
          <a:noFill/>
          <a:ln>
            <a:noFill/>
          </a:ln>
        </p:spPr>
      </p:pic>
      <p:sp>
        <p:nvSpPr>
          <p:cNvPr id="69" name="Google Shape;69;p7"/>
          <p:cNvSpPr txBox="1"/>
          <p:nvPr/>
        </p:nvSpPr>
        <p:spPr>
          <a:xfrm>
            <a:off x="2969010" y="1655450"/>
            <a:ext cx="5092200" cy="3207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000">
                <a:solidFill>
                  <a:schemeClr val="dk1"/>
                </a:solidFill>
                <a:latin typeface="Calibri"/>
                <a:ea typeface="Calibri"/>
                <a:cs typeface="Calibri"/>
                <a:sym typeface="Calibri"/>
              </a:rPr>
              <a:t>Which one is Computer generated?</a:t>
            </a:r>
            <a:endParaRPr sz="20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73"/>
        <p:cNvGrpSpPr/>
        <p:nvPr/>
      </p:nvGrpSpPr>
      <p:grpSpPr>
        <a:xfrm>
          <a:off x="0" y="0"/>
          <a:ext cx="0" cy="0"/>
          <a:chOff x="0" y="0"/>
          <a:chExt cx="0" cy="0"/>
        </a:xfrm>
      </p:grpSpPr>
      <p:sp>
        <p:nvSpPr>
          <p:cNvPr id="74" name="Google Shape;74;p9"/>
          <p:cNvSpPr txBox="1">
            <a:spLocks noGrp="1"/>
          </p:cNvSpPr>
          <p:nvPr>
            <p:ph type="title"/>
          </p:nvPr>
        </p:nvSpPr>
        <p:spPr>
          <a:xfrm>
            <a:off x="3889406" y="306260"/>
            <a:ext cx="4415100" cy="4437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800"/>
              <a:t>Adversarial Training</a:t>
            </a:r>
            <a:endParaRPr sz="2800"/>
          </a:p>
        </p:txBody>
      </p:sp>
      <p:sp>
        <p:nvSpPr>
          <p:cNvPr id="75" name="Google Shape;75;p9"/>
          <p:cNvSpPr txBox="1"/>
          <p:nvPr/>
        </p:nvSpPr>
        <p:spPr>
          <a:xfrm>
            <a:off x="240900" y="1266725"/>
            <a:ext cx="9036600" cy="2835300"/>
          </a:xfrm>
          <a:prstGeom prst="rect">
            <a:avLst/>
          </a:prstGeom>
          <a:noFill/>
          <a:ln>
            <a:noFill/>
          </a:ln>
        </p:spPr>
        <p:txBody>
          <a:bodyPr spcFirstLastPara="1" wrap="square" lIns="0" tIns="48250" rIns="0" bIns="0" anchor="t" anchorCtr="0">
            <a:spAutoFit/>
          </a:bodyPr>
          <a:lstStyle/>
          <a:p>
            <a:pPr marL="457200" marR="0" lvl="0" indent="0" algn="l" rtl="0">
              <a:lnSpc>
                <a:spcPct val="100000"/>
              </a:lnSpc>
              <a:spcBef>
                <a:spcPts val="0"/>
              </a:spcBef>
              <a:spcAft>
                <a:spcPts val="0"/>
              </a:spcAft>
              <a:buNone/>
            </a:pPr>
            <a:endParaRPr sz="2400" b="0" i="0" u="none" strike="noStrike" cap="none">
              <a:solidFill>
                <a:schemeClr val="dk1"/>
              </a:solidFill>
              <a:latin typeface="Calibri"/>
              <a:ea typeface="Calibri"/>
              <a:cs typeface="Calibri"/>
              <a:sym typeface="Calibri"/>
            </a:endParaRPr>
          </a:p>
          <a:p>
            <a:pPr marL="457200" marR="0" lvl="1" indent="0" algn="l" rtl="0">
              <a:lnSpc>
                <a:spcPct val="100000"/>
              </a:lnSpc>
              <a:spcBef>
                <a:spcPts val="45"/>
              </a:spcBef>
              <a:spcAft>
                <a:spcPts val="0"/>
              </a:spcAft>
              <a:buClr>
                <a:schemeClr val="dk1"/>
              </a:buClr>
              <a:buSzPts val="2600"/>
              <a:buFont typeface="Arial"/>
              <a:buNone/>
            </a:pPr>
            <a:endParaRPr sz="2600" b="0" i="0" u="none" strike="noStrike" cap="none">
              <a:solidFill>
                <a:schemeClr val="dk1"/>
              </a:solidFill>
              <a:latin typeface="Calibri"/>
              <a:ea typeface="Calibri"/>
              <a:cs typeface="Calibri"/>
              <a:sym typeface="Calibri"/>
            </a:endParaRPr>
          </a:p>
          <a:p>
            <a:pPr marL="241300" marR="0" lvl="0" indent="-228600" algn="l" rtl="0">
              <a:lnSpc>
                <a:spcPct val="100000"/>
              </a:lnSpc>
              <a:spcBef>
                <a:spcPts val="0"/>
              </a:spcBef>
              <a:spcAft>
                <a:spcPts val="0"/>
              </a:spcAft>
              <a:buClr>
                <a:srgbClr val="1F4E79"/>
              </a:buClr>
              <a:buSzPts val="2800"/>
              <a:buFont typeface="Arial"/>
              <a:buChar char="•"/>
            </a:pPr>
            <a:r>
              <a:rPr lang="en-US" sz="2800" b="1">
                <a:solidFill>
                  <a:srgbClr val="1F4E79"/>
                </a:solidFill>
                <a:latin typeface="Calibri"/>
                <a:ea typeface="Calibri"/>
                <a:cs typeface="Calibri"/>
                <a:sym typeface="Calibri"/>
              </a:rPr>
              <a:t>GANs extend that idea to generative models:</a:t>
            </a:r>
            <a:endParaRPr sz="2800">
              <a:solidFill>
                <a:schemeClr val="dk1"/>
              </a:solidFill>
              <a:latin typeface="Calibri"/>
              <a:ea typeface="Calibri"/>
              <a:cs typeface="Calibri"/>
              <a:sym typeface="Calibri"/>
            </a:endParaRPr>
          </a:p>
          <a:p>
            <a:pPr marL="698500" marR="0" lvl="1" indent="-228600" algn="l" rtl="0">
              <a:lnSpc>
                <a:spcPct val="100000"/>
              </a:lnSpc>
              <a:spcBef>
                <a:spcPts val="24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Generator: generate fake samples, tries to fool the Discriminator</a:t>
            </a:r>
            <a:endParaRPr sz="2400" b="0" i="0" u="none" strike="noStrike" cap="none">
              <a:solidFill>
                <a:schemeClr val="dk1"/>
              </a:solidFill>
              <a:latin typeface="Calibri"/>
              <a:ea typeface="Calibri"/>
              <a:cs typeface="Calibri"/>
              <a:sym typeface="Calibri"/>
            </a:endParaRPr>
          </a:p>
          <a:p>
            <a:pPr marL="698500" marR="0" lvl="1" indent="-228600" algn="l" rtl="0">
              <a:lnSpc>
                <a:spcPct val="100000"/>
              </a:lnSpc>
              <a:spcBef>
                <a:spcPts val="22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Discriminator: tries to distinguish between real and fake samples</a:t>
            </a:r>
            <a:endParaRPr sz="2400" b="0" i="0" u="none" strike="noStrike" cap="none">
              <a:solidFill>
                <a:schemeClr val="dk1"/>
              </a:solidFill>
              <a:latin typeface="Calibri"/>
              <a:ea typeface="Calibri"/>
              <a:cs typeface="Calibri"/>
              <a:sym typeface="Calibri"/>
            </a:endParaRPr>
          </a:p>
          <a:p>
            <a:pPr marL="698500" marR="0" lvl="1" indent="-228600" algn="l" rtl="0">
              <a:lnSpc>
                <a:spcPct val="100000"/>
              </a:lnSpc>
              <a:spcBef>
                <a:spcPts val="22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Train them against each other</a:t>
            </a:r>
            <a:endParaRPr sz="2400" b="0" i="0" u="none" strike="noStrike" cap="none">
              <a:solidFill>
                <a:schemeClr val="dk1"/>
              </a:solidFill>
              <a:latin typeface="Calibri"/>
              <a:ea typeface="Calibri"/>
              <a:cs typeface="Calibri"/>
              <a:sym typeface="Calibri"/>
            </a:endParaRPr>
          </a:p>
          <a:p>
            <a:pPr marL="698500" marR="0" lvl="1" indent="-228600" algn="l" rtl="0">
              <a:lnSpc>
                <a:spcPct val="100000"/>
              </a:lnSpc>
              <a:spcBef>
                <a:spcPts val="12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Repeat this and we get better Generator and Discriminator</a:t>
            </a:r>
            <a:endParaRPr sz="2400" b="0" i="0" u="none" strike="noStrike" cap="non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79"/>
        <p:cNvGrpSpPr/>
        <p:nvPr/>
      </p:nvGrpSpPr>
      <p:grpSpPr>
        <a:xfrm>
          <a:off x="0" y="0"/>
          <a:ext cx="0" cy="0"/>
          <a:chOff x="0" y="0"/>
          <a:chExt cx="0" cy="0"/>
        </a:xfrm>
      </p:grpSpPr>
      <p:pic>
        <p:nvPicPr>
          <p:cNvPr id="80" name="Google Shape;80;p10"/>
          <p:cNvPicPr preferRelativeResize="0"/>
          <p:nvPr/>
        </p:nvPicPr>
        <p:blipFill rotWithShape="1">
          <a:blip r:embed="rId3">
            <a:alphaModFix/>
          </a:blip>
          <a:srcRect/>
          <a:stretch/>
        </p:blipFill>
        <p:spPr>
          <a:xfrm>
            <a:off x="2111300" y="1871398"/>
            <a:ext cx="8440073" cy="3019576"/>
          </a:xfrm>
          <a:prstGeom prst="rect">
            <a:avLst/>
          </a:prstGeom>
          <a:noFill/>
          <a:ln>
            <a:noFill/>
          </a:ln>
        </p:spPr>
      </p:pic>
      <p:sp>
        <p:nvSpPr>
          <p:cNvPr id="81" name="Google Shape;81;p10"/>
          <p:cNvSpPr txBox="1">
            <a:spLocks noGrp="1"/>
          </p:cNvSpPr>
          <p:nvPr>
            <p:ph type="title"/>
          </p:nvPr>
        </p:nvSpPr>
        <p:spPr>
          <a:xfrm>
            <a:off x="4159624" y="954627"/>
            <a:ext cx="3586500" cy="4437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800">
                <a:solidFill>
                  <a:schemeClr val="dk1"/>
                </a:solidFill>
              </a:rPr>
              <a:t>GAN’s Architecture</a:t>
            </a:r>
            <a:endParaRPr sz="2800">
              <a:solidFill>
                <a:schemeClr val="dk1"/>
              </a:solidFill>
            </a:endParaRPr>
          </a:p>
        </p:txBody>
      </p:sp>
      <p:sp>
        <p:nvSpPr>
          <p:cNvPr id="82" name="Google Shape;82;p10"/>
          <p:cNvSpPr txBox="1"/>
          <p:nvPr/>
        </p:nvSpPr>
        <p:spPr>
          <a:xfrm>
            <a:off x="961909" y="5586155"/>
            <a:ext cx="7609840" cy="759460"/>
          </a:xfrm>
          <a:prstGeom prst="rect">
            <a:avLst/>
          </a:prstGeom>
          <a:noFill/>
          <a:ln>
            <a:noFill/>
          </a:ln>
        </p:spPr>
        <p:txBody>
          <a:bodyPr spcFirstLastPara="1" wrap="square" lIns="0" tIns="12700" rIns="0" bIns="0" anchor="t" anchorCtr="0">
            <a:spAutoFit/>
          </a:bodyPr>
          <a:lstStyle/>
          <a:p>
            <a:pPr marL="304800" marR="0" lvl="0" indent="-292100" algn="l" rtl="0">
              <a:lnSpc>
                <a:spcPct val="100000"/>
              </a:lnSpc>
              <a:spcBef>
                <a:spcPts val="0"/>
              </a:spcBef>
              <a:spcAft>
                <a:spcPts val="0"/>
              </a:spcAft>
              <a:buClr>
                <a:schemeClr val="dk1"/>
              </a:buClr>
              <a:buSzPts val="2400"/>
              <a:buFont typeface="Arial"/>
              <a:buChar char="•"/>
            </a:pPr>
            <a:r>
              <a:rPr lang="en-US" sz="2400" b="1">
                <a:solidFill>
                  <a:schemeClr val="dk1"/>
                </a:solidFill>
                <a:latin typeface="Calibri"/>
                <a:ea typeface="Calibri"/>
                <a:cs typeface="Calibri"/>
                <a:sym typeface="Calibri"/>
              </a:rPr>
              <a:t>Z </a:t>
            </a:r>
            <a:r>
              <a:rPr lang="en-US" sz="2400">
                <a:solidFill>
                  <a:schemeClr val="dk1"/>
                </a:solidFill>
                <a:latin typeface="Calibri"/>
                <a:ea typeface="Calibri"/>
                <a:cs typeface="Calibri"/>
                <a:sym typeface="Calibri"/>
              </a:rPr>
              <a:t>is some random noise (Gaussian/Uniform).</a:t>
            </a:r>
            <a:endParaRPr sz="2400">
              <a:solidFill>
                <a:schemeClr val="dk1"/>
              </a:solidFill>
              <a:latin typeface="Calibri"/>
              <a:ea typeface="Calibri"/>
              <a:cs typeface="Calibri"/>
              <a:sym typeface="Calibri"/>
            </a:endParaRPr>
          </a:p>
          <a:p>
            <a:pPr marL="304800" marR="0" lvl="0" indent="-292100" algn="l" rtl="0">
              <a:lnSpc>
                <a:spcPct val="100000"/>
              </a:lnSpc>
              <a:spcBef>
                <a:spcPts val="20"/>
              </a:spcBef>
              <a:spcAft>
                <a:spcPts val="0"/>
              </a:spcAft>
              <a:buClr>
                <a:schemeClr val="dk1"/>
              </a:buClr>
              <a:buSzPts val="2400"/>
              <a:buFont typeface="Arial"/>
              <a:buChar char="•"/>
            </a:pPr>
            <a:r>
              <a:rPr lang="en-US" sz="2400" b="1">
                <a:solidFill>
                  <a:schemeClr val="dk1"/>
                </a:solidFill>
                <a:latin typeface="Calibri"/>
                <a:ea typeface="Calibri"/>
                <a:cs typeface="Calibri"/>
                <a:sym typeface="Calibri"/>
              </a:rPr>
              <a:t>Z </a:t>
            </a:r>
            <a:r>
              <a:rPr lang="en-US" sz="2400">
                <a:solidFill>
                  <a:schemeClr val="dk1"/>
                </a:solidFill>
                <a:latin typeface="Calibri"/>
                <a:ea typeface="Calibri"/>
                <a:cs typeface="Calibri"/>
                <a:sym typeface="Calibri"/>
              </a:rPr>
              <a:t>can be thought as the latent representation of the image.</a:t>
            </a:r>
            <a:endParaRPr sz="2400">
              <a:solidFill>
                <a:schemeClr val="dk1"/>
              </a:solidFill>
              <a:latin typeface="Calibri"/>
              <a:ea typeface="Calibri"/>
              <a:cs typeface="Calibri"/>
              <a:sym typeface="Calibri"/>
            </a:endParaRPr>
          </a:p>
        </p:txBody>
      </p:sp>
      <p:sp>
        <p:nvSpPr>
          <p:cNvPr id="83" name="Google Shape;83;p10"/>
          <p:cNvSpPr txBox="1"/>
          <p:nvPr/>
        </p:nvSpPr>
        <p:spPr>
          <a:xfrm>
            <a:off x="2537117" y="3097975"/>
            <a:ext cx="5862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a:solidFill>
                  <a:srgbClr val="FF0000"/>
                </a:solidFill>
                <a:latin typeface="Calibri"/>
                <a:ea typeface="Calibri"/>
                <a:cs typeface="Calibri"/>
                <a:sym typeface="Calibri"/>
              </a:rPr>
              <a:t>z</a:t>
            </a:r>
            <a:endParaRPr sz="1800">
              <a:solidFill>
                <a:schemeClr val="dk1"/>
              </a:solidFill>
              <a:latin typeface="Calibri"/>
              <a:ea typeface="Calibri"/>
              <a:cs typeface="Calibri"/>
              <a:sym typeface="Calibri"/>
            </a:endParaRPr>
          </a:p>
        </p:txBody>
      </p:sp>
      <p:sp>
        <p:nvSpPr>
          <p:cNvPr id="84" name="Google Shape;84;p10"/>
          <p:cNvSpPr txBox="1"/>
          <p:nvPr/>
        </p:nvSpPr>
        <p:spPr>
          <a:xfrm>
            <a:off x="5436058" y="3342370"/>
            <a:ext cx="4014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a:solidFill>
                  <a:srgbClr val="FF0000"/>
                </a:solidFill>
                <a:latin typeface="Calibri"/>
                <a:ea typeface="Calibri"/>
                <a:cs typeface="Calibri"/>
                <a:sym typeface="Calibri"/>
              </a:rPr>
              <a:t>G(z)</a:t>
            </a:r>
            <a:endParaRPr sz="1800">
              <a:solidFill>
                <a:schemeClr val="dk1"/>
              </a:solidFill>
              <a:latin typeface="Calibri"/>
              <a:ea typeface="Calibri"/>
              <a:cs typeface="Calibri"/>
              <a:sym typeface="Calibri"/>
            </a:endParaRPr>
          </a:p>
        </p:txBody>
      </p:sp>
      <p:sp>
        <p:nvSpPr>
          <p:cNvPr id="85" name="Google Shape;85;p10"/>
          <p:cNvSpPr txBox="1"/>
          <p:nvPr/>
        </p:nvSpPr>
        <p:spPr>
          <a:xfrm>
            <a:off x="9438652" y="1581600"/>
            <a:ext cx="15408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a:solidFill>
                  <a:srgbClr val="FF0000"/>
                </a:solidFill>
                <a:latin typeface="Calibri"/>
                <a:ea typeface="Calibri"/>
                <a:cs typeface="Calibri"/>
                <a:sym typeface="Calibri"/>
              </a:rPr>
              <a:t>D(x) </a:t>
            </a:r>
            <a:r>
              <a:rPr lang="en-US" sz="1800" b="1">
                <a:solidFill>
                  <a:schemeClr val="dk1"/>
                </a:solidFill>
                <a:latin typeface="Calibri"/>
                <a:ea typeface="Calibri"/>
                <a:cs typeface="Calibri"/>
                <a:sym typeface="Calibri"/>
              </a:rPr>
              <a:t>{0,1}</a:t>
            </a:r>
            <a:endParaRPr sz="1800">
              <a:solidFill>
                <a:schemeClr val="dk1"/>
              </a:solidFill>
              <a:latin typeface="Calibri"/>
              <a:ea typeface="Calibri"/>
              <a:cs typeface="Calibri"/>
              <a:sym typeface="Calibri"/>
            </a:endParaRPr>
          </a:p>
        </p:txBody>
      </p:sp>
      <p:sp>
        <p:nvSpPr>
          <p:cNvPr id="86" name="Google Shape;86;p10"/>
          <p:cNvSpPr txBox="1"/>
          <p:nvPr/>
        </p:nvSpPr>
        <p:spPr>
          <a:xfrm>
            <a:off x="9438650" y="3165425"/>
            <a:ext cx="586200" cy="1974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200" b="1">
                <a:solidFill>
                  <a:srgbClr val="FF0000"/>
                </a:solidFill>
                <a:latin typeface="Calibri"/>
                <a:ea typeface="Calibri"/>
                <a:cs typeface="Calibri"/>
                <a:sym typeface="Calibri"/>
              </a:rPr>
              <a:t>D(G(z))</a:t>
            </a:r>
            <a:endParaRPr sz="1200">
              <a:solidFill>
                <a:schemeClr val="dk1"/>
              </a:solidFill>
              <a:latin typeface="Calibri"/>
              <a:ea typeface="Calibri"/>
              <a:cs typeface="Calibri"/>
              <a:sym typeface="Calibri"/>
            </a:endParaRPr>
          </a:p>
        </p:txBody>
      </p:sp>
      <p:sp>
        <p:nvSpPr>
          <p:cNvPr id="87" name="Google Shape;87;p10"/>
          <p:cNvSpPr txBox="1"/>
          <p:nvPr/>
        </p:nvSpPr>
        <p:spPr>
          <a:xfrm>
            <a:off x="3988180" y="2606545"/>
            <a:ext cx="17145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a:solidFill>
                  <a:srgbClr val="FF0000"/>
                </a:solidFill>
                <a:latin typeface="Calibri"/>
                <a:ea typeface="Calibri"/>
                <a:cs typeface="Calibri"/>
                <a:sym typeface="Calibri"/>
              </a:rPr>
              <a:t>G</a:t>
            </a:r>
            <a:endParaRPr sz="1800">
              <a:solidFill>
                <a:schemeClr val="dk1"/>
              </a:solidFill>
              <a:latin typeface="Calibri"/>
              <a:ea typeface="Calibri"/>
              <a:cs typeface="Calibri"/>
              <a:sym typeface="Calibri"/>
            </a:endParaRPr>
          </a:p>
        </p:txBody>
      </p:sp>
      <p:sp>
        <p:nvSpPr>
          <p:cNvPr id="88" name="Google Shape;88;p10"/>
          <p:cNvSpPr txBox="1"/>
          <p:nvPr/>
        </p:nvSpPr>
        <p:spPr>
          <a:xfrm>
            <a:off x="7792691" y="1871393"/>
            <a:ext cx="16954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a:solidFill>
                  <a:srgbClr val="FF0000"/>
                </a:solidFill>
                <a:latin typeface="Calibri"/>
                <a:ea typeface="Calibri"/>
                <a:cs typeface="Calibri"/>
                <a:sym typeface="Calibri"/>
              </a:rPr>
              <a:t>D</a:t>
            </a:r>
            <a:endParaRPr sz="1800">
              <a:solidFill>
                <a:schemeClr val="dk1"/>
              </a:solidFill>
              <a:latin typeface="Calibri"/>
              <a:ea typeface="Calibri"/>
              <a:cs typeface="Calibri"/>
              <a:sym typeface="Calibri"/>
            </a:endParaRPr>
          </a:p>
        </p:txBody>
      </p:sp>
      <p:sp>
        <p:nvSpPr>
          <p:cNvPr id="89" name="Google Shape;89;p10"/>
          <p:cNvSpPr txBox="1"/>
          <p:nvPr/>
        </p:nvSpPr>
        <p:spPr>
          <a:xfrm>
            <a:off x="5436050" y="1647175"/>
            <a:ext cx="895500" cy="289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a:solidFill>
                  <a:srgbClr val="FF0000"/>
                </a:solidFill>
                <a:latin typeface="Calibri"/>
                <a:ea typeface="Calibri"/>
                <a:cs typeface="Calibri"/>
                <a:sym typeface="Calibri"/>
              </a:rPr>
              <a:t>x</a:t>
            </a:r>
            <a:endParaRPr sz="18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93"/>
        <p:cNvGrpSpPr/>
        <p:nvPr/>
      </p:nvGrpSpPr>
      <p:grpSpPr>
        <a:xfrm>
          <a:off x="0" y="0"/>
          <a:ext cx="0" cy="0"/>
          <a:chOff x="0" y="0"/>
          <a:chExt cx="0" cy="0"/>
        </a:xfrm>
      </p:grpSpPr>
      <p:pic>
        <p:nvPicPr>
          <p:cNvPr id="94" name="Google Shape;94;p11"/>
          <p:cNvPicPr preferRelativeResize="0"/>
          <p:nvPr/>
        </p:nvPicPr>
        <p:blipFill rotWithShape="1">
          <a:blip r:embed="rId3">
            <a:alphaModFix/>
          </a:blip>
          <a:srcRect/>
          <a:stretch/>
        </p:blipFill>
        <p:spPr>
          <a:xfrm>
            <a:off x="1431416" y="1717645"/>
            <a:ext cx="9232773" cy="4358080"/>
          </a:xfrm>
          <a:prstGeom prst="rect">
            <a:avLst/>
          </a:prstGeom>
          <a:noFill/>
          <a:ln>
            <a:noFill/>
          </a:ln>
        </p:spPr>
      </p:pic>
      <p:sp>
        <p:nvSpPr>
          <p:cNvPr id="95" name="Google Shape;95;p11"/>
          <p:cNvSpPr txBox="1">
            <a:spLocks noGrp="1"/>
          </p:cNvSpPr>
          <p:nvPr>
            <p:ph type="title"/>
          </p:nvPr>
        </p:nvSpPr>
        <p:spPr>
          <a:xfrm>
            <a:off x="2129475" y="306250"/>
            <a:ext cx="9599100" cy="15522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000"/>
              <a:t>Training Discriminator:</a:t>
            </a:r>
            <a:endParaRPr sz="2000"/>
          </a:p>
          <a:p>
            <a:pPr marL="12700" lvl="0" indent="0" algn="l" rtl="0">
              <a:lnSpc>
                <a:spcPct val="100000"/>
              </a:lnSpc>
              <a:spcBef>
                <a:spcPts val="0"/>
              </a:spcBef>
              <a:spcAft>
                <a:spcPts val="0"/>
              </a:spcAft>
              <a:buNone/>
            </a:pPr>
            <a:r>
              <a:rPr lang="en-US" sz="2000">
                <a:solidFill>
                  <a:schemeClr val="dk1"/>
                </a:solidFill>
              </a:rPr>
              <a:t>First Discriminator is trained on some domain sample.</a:t>
            </a:r>
            <a:endParaRPr sz="2000">
              <a:solidFill>
                <a:schemeClr val="dk1"/>
              </a:solidFill>
            </a:endParaRPr>
          </a:p>
          <a:p>
            <a:pPr marL="12700" lvl="0" indent="0" algn="l" rtl="0">
              <a:lnSpc>
                <a:spcPct val="100000"/>
              </a:lnSpc>
              <a:spcBef>
                <a:spcPts val="0"/>
              </a:spcBef>
              <a:spcAft>
                <a:spcPts val="0"/>
              </a:spcAft>
              <a:buNone/>
            </a:pPr>
            <a:r>
              <a:rPr lang="en-US" sz="2000">
                <a:solidFill>
                  <a:schemeClr val="dk1"/>
                </a:solidFill>
              </a:rPr>
              <a:t>Then when discriminator fails to discriminate fake data over true data, that time discriminator  gets updated(through backprop)  so that it will be able to discriminate properly.</a:t>
            </a:r>
            <a:endParaRPr sz="2000"/>
          </a:p>
        </p:txBody>
      </p:sp>
      <p:sp>
        <p:nvSpPr>
          <p:cNvPr id="96" name="Google Shape;96;p11"/>
          <p:cNvSpPr txBox="1"/>
          <p:nvPr/>
        </p:nvSpPr>
        <p:spPr>
          <a:xfrm>
            <a:off x="360375" y="2413400"/>
            <a:ext cx="2216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0000"/>
                </a:solidFill>
                <a:latin typeface="Calibri"/>
                <a:ea typeface="Calibri"/>
                <a:cs typeface="Calibri"/>
                <a:sym typeface="Calibri"/>
              </a:rPr>
              <a:t>Discriminator Fails !!</a:t>
            </a:r>
            <a:endParaRPr>
              <a:solidFill>
                <a:srgbClr val="FF0000"/>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00"/>
        <p:cNvGrpSpPr/>
        <p:nvPr/>
      </p:nvGrpSpPr>
      <p:grpSpPr>
        <a:xfrm>
          <a:off x="0" y="0"/>
          <a:ext cx="0" cy="0"/>
          <a:chOff x="0" y="0"/>
          <a:chExt cx="0" cy="0"/>
        </a:xfrm>
      </p:grpSpPr>
      <p:pic>
        <p:nvPicPr>
          <p:cNvPr id="101" name="Google Shape;101;p12"/>
          <p:cNvPicPr preferRelativeResize="0"/>
          <p:nvPr/>
        </p:nvPicPr>
        <p:blipFill rotWithShape="1">
          <a:blip r:embed="rId3">
            <a:alphaModFix/>
          </a:blip>
          <a:srcRect/>
          <a:stretch/>
        </p:blipFill>
        <p:spPr>
          <a:xfrm>
            <a:off x="1431416" y="1994482"/>
            <a:ext cx="9232773" cy="4077049"/>
          </a:xfrm>
          <a:prstGeom prst="rect">
            <a:avLst/>
          </a:prstGeom>
          <a:noFill/>
          <a:ln>
            <a:noFill/>
          </a:ln>
        </p:spPr>
      </p:pic>
      <p:sp>
        <p:nvSpPr>
          <p:cNvPr id="102" name="Google Shape;102;p12"/>
          <p:cNvSpPr txBox="1">
            <a:spLocks noGrp="1"/>
          </p:cNvSpPr>
          <p:nvPr>
            <p:ph type="title"/>
          </p:nvPr>
        </p:nvSpPr>
        <p:spPr>
          <a:xfrm>
            <a:off x="2424325" y="743075"/>
            <a:ext cx="7469700" cy="12441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000" u="sng">
                <a:solidFill>
                  <a:schemeClr val="dk1"/>
                </a:solidFill>
              </a:rPr>
              <a:t>Training Generator :</a:t>
            </a:r>
            <a:r>
              <a:rPr lang="en-US" sz="2000">
                <a:solidFill>
                  <a:schemeClr val="dk1"/>
                </a:solidFill>
              </a:rPr>
              <a:t> when Discriminator correctly discriminate fake data over true data, that time generator gets updated to produce even more complicated fake data,so that it will be difficult for the Discriminator to understand</a:t>
            </a:r>
            <a:endParaRPr sz="2000">
              <a:solidFill>
                <a:schemeClr val="dk1"/>
              </a:solidFill>
            </a:endParaRPr>
          </a:p>
        </p:txBody>
      </p:sp>
      <p:sp>
        <p:nvSpPr>
          <p:cNvPr id="103" name="Google Shape;103;p12"/>
          <p:cNvSpPr txBox="1"/>
          <p:nvPr/>
        </p:nvSpPr>
        <p:spPr>
          <a:xfrm>
            <a:off x="655225" y="1943825"/>
            <a:ext cx="168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0000"/>
                </a:solidFill>
                <a:latin typeface="Calibri"/>
                <a:ea typeface="Calibri"/>
                <a:cs typeface="Calibri"/>
                <a:sym typeface="Calibri"/>
              </a:rPr>
              <a:t>Generator Fails !!</a:t>
            </a:r>
            <a:endParaRPr>
              <a:solidFill>
                <a:srgbClr val="FF0000"/>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07"/>
        <p:cNvGrpSpPr/>
        <p:nvPr/>
      </p:nvGrpSpPr>
      <p:grpSpPr>
        <a:xfrm>
          <a:off x="0" y="0"/>
          <a:ext cx="0" cy="0"/>
          <a:chOff x="0" y="0"/>
          <a:chExt cx="0" cy="0"/>
        </a:xfrm>
      </p:grpSpPr>
      <p:sp>
        <p:nvSpPr>
          <p:cNvPr id="108" name="Google Shape;108;p13"/>
          <p:cNvSpPr txBox="1">
            <a:spLocks noGrp="1"/>
          </p:cNvSpPr>
          <p:nvPr>
            <p:ph type="title"/>
          </p:nvPr>
        </p:nvSpPr>
        <p:spPr>
          <a:xfrm>
            <a:off x="4105306" y="307819"/>
            <a:ext cx="3985200" cy="6285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endParaRPr sz="4000"/>
          </a:p>
        </p:txBody>
      </p:sp>
      <p:sp>
        <p:nvSpPr>
          <p:cNvPr id="109" name="Google Shape;109;p13"/>
          <p:cNvSpPr txBox="1"/>
          <p:nvPr/>
        </p:nvSpPr>
        <p:spPr>
          <a:xfrm>
            <a:off x="8487567" y="6508484"/>
            <a:ext cx="2853690" cy="211454"/>
          </a:xfrm>
          <a:prstGeom prst="rect">
            <a:avLst/>
          </a:prstGeom>
          <a:noFill/>
          <a:ln>
            <a:noFill/>
          </a:ln>
        </p:spPr>
        <p:txBody>
          <a:bodyPr spcFirstLastPara="1" wrap="square" lIns="0" tIns="5075" rIns="0" bIns="0" anchor="t" anchorCtr="0">
            <a:spAutoFit/>
          </a:bodyPr>
          <a:lstStyle/>
          <a:p>
            <a:pPr marL="12700" marR="0" lvl="0" indent="0" algn="l" rtl="0">
              <a:lnSpc>
                <a:spcPct val="100000"/>
              </a:lnSpc>
              <a:spcBef>
                <a:spcPts val="0"/>
              </a:spcBef>
              <a:spcAft>
                <a:spcPts val="0"/>
              </a:spcAft>
              <a:buNone/>
            </a:pPr>
            <a:r>
              <a:rPr lang="en-US" sz="1200">
                <a:solidFill>
                  <a:srgbClr val="898989"/>
                </a:solidFill>
                <a:latin typeface="Calibri"/>
                <a:ea typeface="Calibri"/>
                <a:cs typeface="Calibri"/>
                <a:sym typeface="Calibri"/>
              </a:rPr>
              <a:t>https://openai.com/blog/generative-models/</a:t>
            </a:r>
            <a:endParaRPr sz="1200">
              <a:solidFill>
                <a:schemeClr val="dk1"/>
              </a:solidFill>
              <a:latin typeface="Calibri"/>
              <a:ea typeface="Calibri"/>
              <a:cs typeface="Calibri"/>
              <a:sym typeface="Calibri"/>
            </a:endParaRPr>
          </a:p>
        </p:txBody>
      </p:sp>
      <p:pic>
        <p:nvPicPr>
          <p:cNvPr id="110" name="Google Shape;110;p13"/>
          <p:cNvPicPr preferRelativeResize="0"/>
          <p:nvPr/>
        </p:nvPicPr>
        <p:blipFill>
          <a:blip r:embed="rId3">
            <a:alphaModFix/>
          </a:blip>
          <a:stretch>
            <a:fillRect/>
          </a:stretch>
        </p:blipFill>
        <p:spPr>
          <a:xfrm>
            <a:off x="1722275" y="476894"/>
            <a:ext cx="9344957" cy="5260864"/>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971</Words>
  <Application>Microsoft Office PowerPoint</Application>
  <PresentationFormat>Widescreen</PresentationFormat>
  <Paragraphs>68</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Cambria Math</vt:lpstr>
      <vt:lpstr>Office Theme</vt:lpstr>
      <vt:lpstr>PowerPoint Presentation</vt:lpstr>
      <vt:lpstr>GANs</vt:lpstr>
      <vt:lpstr>Magic of GANs…</vt:lpstr>
      <vt:lpstr>PowerPoint Presentation</vt:lpstr>
      <vt:lpstr>Adversarial Training</vt:lpstr>
      <vt:lpstr>GAN’s Architecture</vt:lpstr>
      <vt:lpstr>Training Discriminator: First Discriminator is trained on some domain sample. Then when discriminator fails to discriminate fake data over true data, that time discriminator  gets updated(through backprop)  so that it will be able to discriminate properly.</vt:lpstr>
      <vt:lpstr>Training Generator : when Discriminator correctly discriminate fake data over true data, that time generator gets updated to produce even more complicated fake data,so that it will be difficult for the Discriminator to understand</vt:lpstr>
      <vt:lpstr>PowerPoint Presentation</vt:lpstr>
      <vt:lpstr>             Loss Function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RAJNEESH  PANDEY</cp:lastModifiedBy>
  <cp:revision>1</cp:revision>
  <dcterms:created xsi:type="dcterms:W3CDTF">2022-11-14T02:01:57Z</dcterms:created>
  <dcterms:modified xsi:type="dcterms:W3CDTF">2022-12-12T07:40:26Z</dcterms:modified>
</cp:coreProperties>
</file>